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67" r:id="rId5"/>
    <p:sldId id="259" r:id="rId6"/>
    <p:sldId id="346" r:id="rId7"/>
    <p:sldId id="261" r:id="rId8"/>
    <p:sldId id="263" r:id="rId9"/>
    <p:sldId id="357" r:id="rId10"/>
    <p:sldId id="386" r:id="rId11"/>
    <p:sldId id="387" r:id="rId12"/>
    <p:sldId id="391" r:id="rId13"/>
    <p:sldId id="392" r:id="rId14"/>
    <p:sldId id="345" r:id="rId15"/>
    <p:sldId id="389" r:id="rId16"/>
    <p:sldId id="384" r:id="rId17"/>
    <p:sldId id="302" r:id="rId18"/>
    <p:sldId id="264" r:id="rId19"/>
    <p:sldId id="266" r:id="rId20"/>
    <p:sldId id="385" r:id="rId21"/>
    <p:sldId id="281" r:id="rId22"/>
    <p:sldId id="390" r:id="rId23"/>
    <p:sldId id="383" r:id="rId24"/>
    <p:sldId id="388" r:id="rId25"/>
    <p:sldId id="34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EFF"/>
    <a:srgbClr val="1D5FF2"/>
    <a:srgbClr val="222A35"/>
    <a:srgbClr val="EFF5FB"/>
    <a:srgbClr val="333F50"/>
    <a:srgbClr val="4472C4"/>
    <a:srgbClr val="73A86C"/>
    <a:srgbClr val="3FDFC1"/>
    <a:srgbClr val="287FCE"/>
    <a:srgbClr val="37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0" autoAdjust="0"/>
    <p:restoredTop sz="95852" autoAdjust="0"/>
  </p:normalViewPr>
  <p:slideViewPr>
    <p:cSldViewPr snapToGrid="0">
      <p:cViewPr varScale="1">
        <p:scale>
          <a:sx n="67" d="100"/>
          <a:sy n="67" d="100"/>
        </p:scale>
        <p:origin x="65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24575,'123'-2'0,"135"4"0,-99 12 0,-121-10 0,134 6 0,-131-10-1365,-29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24575,'74'1'0,"81"-3"0,-96-4 0,40-2 0,912 8-1365,-999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24575,'1682'0'-1365,"-1665"0"-5461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24575,'55'-3'0,"84"-13"0,-113 12 0,38-2 0,121 4 0,-88 4 0,1038-2 0,-1087 6-1365,-35-3-5461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24575,'43'1'0,"56"9"0,5 7 0,-34-5 0,123 5 0,-114-10 0,-1 0 0,492-7 0,-483-8 0,-13 1 0,-55 6 0,-1-2 0,0 0 0,34-11 0,17-3 0,-46 14-454,0 1-1,32 2 1,-55 0 452,16 1-6824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87EAB-55D3-4FA7-8F9D-58DF7DC4C694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0703-2501-4FE0-816B-37BE0498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88E15-092F-45F1-A2D5-B5BF64CA9929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5FB0-70D4-411B-B57F-48C6F5AB26B5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4219-E9DF-461F-A154-278AA2AF1A9D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191-CC46-46EB-A919-9D6DE90A4B11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37CC-D9E8-4382-8A76-B3B8BC83ACA7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30B7-75C0-4AD4-9DFE-22FFAA284ECC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601E-23D2-4F38-9AB4-6D1330DD0D0A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D1A8-5BCA-4D4D-BA5B-A98DBF6A2070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A399-03E8-46FC-92AE-85FBD826F7E1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9D37-EB48-4E9D-A257-9F450BD6034F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FFD8-68D1-495E-929A-8FFBED430229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1A13-EB8C-4CD3-90E2-E1766483B228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E0B2A-57BD-435D-9242-0BC43C1B4AF6}" type="datetime1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639" y="63442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30A71-FD32-4EC6-8435-FD825D6C179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25" y="449421"/>
            <a:ext cx="1729749" cy="4632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25" y="393700"/>
            <a:ext cx="685799" cy="6857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6751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3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3.png"/><Relationship Id="rId5" Type="http://schemas.openxmlformats.org/officeDocument/2006/relationships/tags" Target="../tags/tag8.xml"/><Relationship Id="rId10" Type="http://schemas.openxmlformats.org/officeDocument/2006/relationships/image" Target="../media/image32.png"/><Relationship Id="rId4" Type="http://schemas.openxmlformats.org/officeDocument/2006/relationships/tags" Target="../tags/tag7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jpe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6200" y="-1893423"/>
            <a:ext cx="12820651" cy="9550326"/>
          </a:xfrm>
          <a:prstGeom prst="rtTriangl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749300"/>
          </a:effectLst>
        </p:spPr>
      </p:pic>
      <p:sp>
        <p:nvSpPr>
          <p:cNvPr id="6" name="圆角矩形 2"/>
          <p:cNvSpPr/>
          <p:nvPr/>
        </p:nvSpPr>
        <p:spPr>
          <a:xfrm>
            <a:off x="2087119" y="4312758"/>
            <a:ext cx="4008882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组别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汇报人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陈思成</a:t>
            </a:r>
          </a:p>
        </p:txBody>
      </p:sp>
      <p:sp>
        <p:nvSpPr>
          <p:cNvPr id="7" name="圆角矩形 30"/>
          <p:cNvSpPr/>
          <p:nvPr/>
        </p:nvSpPr>
        <p:spPr>
          <a:xfrm>
            <a:off x="2087119" y="5031138"/>
            <a:ext cx="4008881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时间：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2023.7.13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7295" y="1826862"/>
            <a:ext cx="911339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“好跌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”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——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基于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YOLOV8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的</a:t>
            </a:r>
            <a:endParaRPr lang="en-US" altLang="zh-CN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跌倒检测模型性能优化</a:t>
            </a:r>
          </a:p>
          <a:p>
            <a:pPr algn="ctr"/>
            <a:endParaRPr lang="zh-CN" altLang="en-US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  <p:pic>
        <p:nvPicPr>
          <p:cNvPr id="5" name="图片 9" descr="图片55-removebg-preview">
            <a:extLst>
              <a:ext uri="{FF2B5EF4-FFF2-40B4-BE49-F238E27FC236}">
                <a16:creationId xmlns:a16="http://schemas.microsoft.com/office/drawing/2014/main" id="{1C509AD2-8FBD-22EC-78A4-1731461BF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5" y="145190"/>
            <a:ext cx="3009717" cy="1205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57680" y="2001418"/>
            <a:ext cx="650631" cy="151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5" name="Picture 4" descr="A group of graphs showing the size of a number of different values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3896004"/>
            <a:ext cx="4892040" cy="2446020"/>
          </a:xfrm>
          <a:prstGeom prst="rect">
            <a:avLst/>
          </a:prstGeom>
        </p:spPr>
      </p:pic>
      <p:pic>
        <p:nvPicPr>
          <p:cNvPr id="8" name="Picture 7" descr="A group of blue and white graphs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1293867"/>
            <a:ext cx="4893068" cy="2446534"/>
          </a:xfrm>
          <a:prstGeom prst="rect">
            <a:avLst/>
          </a:prstGeom>
        </p:spPr>
      </p:pic>
      <p:sp>
        <p:nvSpPr>
          <p:cNvPr id="12" name="矩形 64"/>
          <p:cNvSpPr/>
          <p:nvPr/>
        </p:nvSpPr>
        <p:spPr>
          <a:xfrm>
            <a:off x="11124814" y="1579584"/>
            <a:ext cx="52916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模型优化前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模型优化后</a:t>
            </a:r>
            <a:endParaRPr lang="zh-CN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8053" y="1939837"/>
            <a:ext cx="6143624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优化方式：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提升数据集质量和数量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调整模型的超参数和训练次数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应用不同方式的数据增强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 t="403" r="-474" b="-403"/>
          <a:stretch>
            <a:fillRect/>
          </a:stretch>
        </p:blipFill>
        <p:spPr>
          <a:xfrm>
            <a:off x="9048034" y="1686367"/>
            <a:ext cx="2662062" cy="3025179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64744"/>
              </p:ext>
            </p:extLst>
          </p:nvPr>
        </p:nvGraphicFramePr>
        <p:xfrm>
          <a:off x="1083945" y="1598757"/>
          <a:ext cx="7680960" cy="32004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epoch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Precision(%)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Recall(%)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mAP50-95(%)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YOLOv8n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（</a:t>
                      </a: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baseline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en-US" alt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3.2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85.58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74.17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84.61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40.86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YOLOv8n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3.2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90.20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74.78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84.00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47.80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YOLOv8s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11.2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86.87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77.50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84.96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46.55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YOLOv8m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25.9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85.30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78.75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84.54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47.69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YOLOv8l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43.7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94.17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71.87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83.21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47.10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YOLOv8x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68.2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87.77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70.63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77.71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40.66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269424" y="5018584"/>
            <a:ext cx="9109641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训练次数过少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超参数设置不当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897402" cy="863354"/>
            <a:chOff x="337028" y="455224"/>
            <a:chExt cx="5422462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33505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 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结果展示与分析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2" cy="369332"/>
              <a:chOff x="2577299" y="435819"/>
              <a:chExt cx="5422462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6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项目总结</a:t>
            </a: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3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10178365" y="4639406"/>
            <a:ext cx="1039154" cy="1023742"/>
          </a:xfrm>
          <a:custGeom>
            <a:avLst/>
            <a:gdLst>
              <a:gd name="connsiteX0" fmla="*/ 435076 w 819150"/>
              <a:gd name="connsiteY0" fmla="*/ 597710 h 807000"/>
              <a:gd name="connsiteX1" fmla="*/ 434987 w 819150"/>
              <a:gd name="connsiteY1" fmla="*/ 614874 h 807000"/>
              <a:gd name="connsiteX2" fmla="*/ 441070 w 819150"/>
              <a:gd name="connsiteY2" fmla="*/ 620952 h 807000"/>
              <a:gd name="connsiteX3" fmla="*/ 449658 w 819150"/>
              <a:gd name="connsiteY3" fmla="*/ 624528 h 807000"/>
              <a:gd name="connsiteX4" fmla="*/ 458247 w 819150"/>
              <a:gd name="connsiteY4" fmla="*/ 621042 h 807000"/>
              <a:gd name="connsiteX5" fmla="*/ 458336 w 819150"/>
              <a:gd name="connsiteY5" fmla="*/ 603878 h 807000"/>
              <a:gd name="connsiteX6" fmla="*/ 452253 w 819150"/>
              <a:gd name="connsiteY6" fmla="*/ 597800 h 807000"/>
              <a:gd name="connsiteX7" fmla="*/ 435076 w 819150"/>
              <a:gd name="connsiteY7" fmla="*/ 597710 h 807000"/>
              <a:gd name="connsiteX8" fmla="*/ 323577 w 819150"/>
              <a:gd name="connsiteY8" fmla="*/ 584388 h 807000"/>
              <a:gd name="connsiteX9" fmla="*/ 380820 w 819150"/>
              <a:gd name="connsiteY9" fmla="*/ 584388 h 807000"/>
              <a:gd name="connsiteX10" fmla="*/ 306583 w 819150"/>
              <a:gd name="connsiteY10" fmla="*/ 658511 h 807000"/>
              <a:gd name="connsiteX11" fmla="*/ 480547 w 819150"/>
              <a:gd name="connsiteY11" fmla="*/ 519105 h 807000"/>
              <a:gd name="connsiteX12" fmla="*/ 489939 w 819150"/>
              <a:gd name="connsiteY12" fmla="*/ 560097 h 807000"/>
              <a:gd name="connsiteX13" fmla="*/ 439494 w 819150"/>
              <a:gd name="connsiteY13" fmla="*/ 560097 h 807000"/>
              <a:gd name="connsiteX14" fmla="*/ 363737 w 819150"/>
              <a:gd name="connsiteY14" fmla="*/ 409350 h 807000"/>
              <a:gd name="connsiteX15" fmla="*/ 468651 w 819150"/>
              <a:gd name="connsiteY15" fmla="*/ 496601 h 807000"/>
              <a:gd name="connsiteX16" fmla="*/ 405148 w 819150"/>
              <a:gd name="connsiteY16" fmla="*/ 560097 h 807000"/>
              <a:gd name="connsiteX17" fmla="*/ 329122 w 819150"/>
              <a:gd name="connsiteY17" fmla="*/ 560097 h 807000"/>
              <a:gd name="connsiteX18" fmla="*/ 338693 w 819150"/>
              <a:gd name="connsiteY18" fmla="*/ 518659 h 807000"/>
              <a:gd name="connsiteX19" fmla="*/ 364541 w 819150"/>
              <a:gd name="connsiteY19" fmla="*/ 544469 h 807000"/>
              <a:gd name="connsiteX20" fmla="*/ 373128 w 819150"/>
              <a:gd name="connsiteY20" fmla="*/ 548041 h 807000"/>
              <a:gd name="connsiteX21" fmla="*/ 381714 w 819150"/>
              <a:gd name="connsiteY21" fmla="*/ 544469 h 807000"/>
              <a:gd name="connsiteX22" fmla="*/ 381714 w 819150"/>
              <a:gd name="connsiteY22" fmla="*/ 527233 h 807000"/>
              <a:gd name="connsiteX23" fmla="*/ 350768 w 819150"/>
              <a:gd name="connsiteY23" fmla="*/ 496333 h 807000"/>
              <a:gd name="connsiteX24" fmla="*/ 388422 w 819150"/>
              <a:gd name="connsiteY24" fmla="*/ 465077 h 807000"/>
              <a:gd name="connsiteX25" fmla="*/ 390032 w 819150"/>
              <a:gd name="connsiteY25" fmla="*/ 447930 h 807000"/>
              <a:gd name="connsiteX26" fmla="*/ 372860 w 819150"/>
              <a:gd name="connsiteY26" fmla="*/ 446412 h 807000"/>
              <a:gd name="connsiteX27" fmla="*/ 351036 w 819150"/>
              <a:gd name="connsiteY27" fmla="*/ 464540 h 807000"/>
              <a:gd name="connsiteX28" fmla="*/ 389406 w 819150"/>
              <a:gd name="connsiteY28" fmla="*/ 399080 h 807000"/>
              <a:gd name="connsiteX29" fmla="*/ 453089 w 819150"/>
              <a:gd name="connsiteY29" fmla="*/ 399080 h 807000"/>
              <a:gd name="connsiteX30" fmla="*/ 468025 w 819150"/>
              <a:gd name="connsiteY30" fmla="*/ 464540 h 807000"/>
              <a:gd name="connsiteX31" fmla="*/ 474913 w 819150"/>
              <a:gd name="connsiteY31" fmla="*/ 341032 h 807000"/>
              <a:gd name="connsiteX32" fmla="*/ 537969 w 819150"/>
              <a:gd name="connsiteY32" fmla="*/ 374432 h 807000"/>
              <a:gd name="connsiteX33" fmla="*/ 474913 w 819150"/>
              <a:gd name="connsiteY33" fmla="*/ 374432 h 807000"/>
              <a:gd name="connsiteX34" fmla="*/ 344238 w 819150"/>
              <a:gd name="connsiteY34" fmla="*/ 341032 h 807000"/>
              <a:gd name="connsiteX35" fmla="*/ 344238 w 819150"/>
              <a:gd name="connsiteY35" fmla="*/ 374432 h 807000"/>
              <a:gd name="connsiteX36" fmla="*/ 281181 w 819150"/>
              <a:gd name="connsiteY36" fmla="*/ 374432 h 807000"/>
              <a:gd name="connsiteX37" fmla="*/ 368566 w 819150"/>
              <a:gd name="connsiteY37" fmla="*/ 332994 h 807000"/>
              <a:gd name="connsiteX38" fmla="*/ 450584 w 819150"/>
              <a:gd name="connsiteY38" fmla="*/ 332994 h 807000"/>
              <a:gd name="connsiteX39" fmla="*/ 450584 w 819150"/>
              <a:gd name="connsiteY39" fmla="*/ 374432 h 807000"/>
              <a:gd name="connsiteX40" fmla="*/ 368566 w 819150"/>
              <a:gd name="connsiteY40" fmla="*/ 374432 h 807000"/>
              <a:gd name="connsiteX41" fmla="*/ 368566 w 819150"/>
              <a:gd name="connsiteY41" fmla="*/ 267355 h 807000"/>
              <a:gd name="connsiteX42" fmla="*/ 450584 w 819150"/>
              <a:gd name="connsiteY42" fmla="*/ 267355 h 807000"/>
              <a:gd name="connsiteX43" fmla="*/ 450584 w 819150"/>
              <a:gd name="connsiteY43" fmla="*/ 308704 h 807000"/>
              <a:gd name="connsiteX44" fmla="*/ 368566 w 819150"/>
              <a:gd name="connsiteY44" fmla="*/ 308704 h 807000"/>
              <a:gd name="connsiteX45" fmla="*/ 344238 w 819150"/>
              <a:gd name="connsiteY45" fmla="*/ 209307 h 807000"/>
              <a:gd name="connsiteX46" fmla="*/ 344238 w 819150"/>
              <a:gd name="connsiteY46" fmla="*/ 242618 h 807000"/>
              <a:gd name="connsiteX47" fmla="*/ 281181 w 819150"/>
              <a:gd name="connsiteY47" fmla="*/ 242618 h 807000"/>
              <a:gd name="connsiteX48" fmla="*/ 368566 w 819150"/>
              <a:gd name="connsiteY48" fmla="*/ 201180 h 807000"/>
              <a:gd name="connsiteX49" fmla="*/ 450584 w 819150"/>
              <a:gd name="connsiteY49" fmla="*/ 201180 h 807000"/>
              <a:gd name="connsiteX50" fmla="*/ 450584 w 819150"/>
              <a:gd name="connsiteY50" fmla="*/ 242618 h 807000"/>
              <a:gd name="connsiteX51" fmla="*/ 368566 w 819150"/>
              <a:gd name="connsiteY51" fmla="*/ 242618 h 807000"/>
              <a:gd name="connsiteX52" fmla="*/ 409531 w 819150"/>
              <a:gd name="connsiteY52" fmla="*/ 132415 h 807000"/>
              <a:gd name="connsiteX53" fmla="*/ 439762 w 819150"/>
              <a:gd name="connsiteY53" fmla="*/ 176979 h 807000"/>
              <a:gd name="connsiteX54" fmla="*/ 379299 w 819150"/>
              <a:gd name="connsiteY54" fmla="*/ 176979 h 807000"/>
              <a:gd name="connsiteX55" fmla="*/ 409531 w 819150"/>
              <a:gd name="connsiteY55" fmla="*/ 98658 h 807000"/>
              <a:gd name="connsiteX56" fmla="*/ 399513 w 819150"/>
              <a:gd name="connsiteY56" fmla="*/ 104016 h 807000"/>
              <a:gd name="connsiteX57" fmla="*/ 347995 w 819150"/>
              <a:gd name="connsiteY57" fmla="*/ 179747 h 807000"/>
              <a:gd name="connsiteX58" fmla="*/ 226533 w 819150"/>
              <a:gd name="connsiteY58" fmla="*/ 244047 h 807000"/>
              <a:gd name="connsiteX59" fmla="*/ 220093 w 819150"/>
              <a:gd name="connsiteY59" fmla="*/ 255477 h 807000"/>
              <a:gd name="connsiteX60" fmla="*/ 220093 w 819150"/>
              <a:gd name="connsiteY60" fmla="*/ 255924 h 807000"/>
              <a:gd name="connsiteX61" fmla="*/ 220093 w 819150"/>
              <a:gd name="connsiteY61" fmla="*/ 270927 h 807000"/>
              <a:gd name="connsiteX62" fmla="*/ 215710 w 819150"/>
              <a:gd name="connsiteY62" fmla="*/ 270927 h 807000"/>
              <a:gd name="connsiteX63" fmla="*/ 203546 w 819150"/>
              <a:gd name="connsiteY63" fmla="*/ 283073 h 807000"/>
              <a:gd name="connsiteX64" fmla="*/ 215710 w 819150"/>
              <a:gd name="connsiteY64" fmla="*/ 295218 h 807000"/>
              <a:gd name="connsiteX65" fmla="*/ 220093 w 819150"/>
              <a:gd name="connsiteY65" fmla="*/ 295218 h 807000"/>
              <a:gd name="connsiteX66" fmla="*/ 220093 w 819150"/>
              <a:gd name="connsiteY66" fmla="*/ 299326 h 807000"/>
              <a:gd name="connsiteX67" fmla="*/ 215710 w 819150"/>
              <a:gd name="connsiteY67" fmla="*/ 299326 h 807000"/>
              <a:gd name="connsiteX68" fmla="*/ 203546 w 819150"/>
              <a:gd name="connsiteY68" fmla="*/ 311472 h 807000"/>
              <a:gd name="connsiteX69" fmla="*/ 215710 w 819150"/>
              <a:gd name="connsiteY69" fmla="*/ 323617 h 807000"/>
              <a:gd name="connsiteX70" fmla="*/ 220093 w 819150"/>
              <a:gd name="connsiteY70" fmla="*/ 323617 h 807000"/>
              <a:gd name="connsiteX71" fmla="*/ 220093 w 819150"/>
              <a:gd name="connsiteY71" fmla="*/ 327994 h 807000"/>
              <a:gd name="connsiteX72" fmla="*/ 232257 w 819150"/>
              <a:gd name="connsiteY72" fmla="*/ 340139 h 807000"/>
              <a:gd name="connsiteX73" fmla="*/ 244421 w 819150"/>
              <a:gd name="connsiteY73" fmla="*/ 327994 h 807000"/>
              <a:gd name="connsiteX74" fmla="*/ 244421 w 819150"/>
              <a:gd name="connsiteY74" fmla="*/ 323617 h 807000"/>
              <a:gd name="connsiteX75" fmla="*/ 248804 w 819150"/>
              <a:gd name="connsiteY75" fmla="*/ 323617 h 807000"/>
              <a:gd name="connsiteX76" fmla="*/ 260968 w 819150"/>
              <a:gd name="connsiteY76" fmla="*/ 311472 h 807000"/>
              <a:gd name="connsiteX77" fmla="*/ 248804 w 819150"/>
              <a:gd name="connsiteY77" fmla="*/ 299326 h 807000"/>
              <a:gd name="connsiteX78" fmla="*/ 244421 w 819150"/>
              <a:gd name="connsiteY78" fmla="*/ 299326 h 807000"/>
              <a:gd name="connsiteX79" fmla="*/ 244421 w 819150"/>
              <a:gd name="connsiteY79" fmla="*/ 295218 h 807000"/>
              <a:gd name="connsiteX80" fmla="*/ 248804 w 819150"/>
              <a:gd name="connsiteY80" fmla="*/ 295218 h 807000"/>
              <a:gd name="connsiteX81" fmla="*/ 260968 w 819150"/>
              <a:gd name="connsiteY81" fmla="*/ 283073 h 807000"/>
              <a:gd name="connsiteX82" fmla="*/ 248804 w 819150"/>
              <a:gd name="connsiteY82" fmla="*/ 270927 h 807000"/>
              <a:gd name="connsiteX83" fmla="*/ 244421 w 819150"/>
              <a:gd name="connsiteY83" fmla="*/ 270927 h 807000"/>
              <a:gd name="connsiteX84" fmla="*/ 244421 w 819150"/>
              <a:gd name="connsiteY84" fmla="*/ 266909 h 807000"/>
              <a:gd name="connsiteX85" fmla="*/ 344238 w 819150"/>
              <a:gd name="connsiteY85" fmla="*/ 266909 h 807000"/>
              <a:gd name="connsiteX86" fmla="*/ 344238 w 819150"/>
              <a:gd name="connsiteY86" fmla="*/ 313526 h 807000"/>
              <a:gd name="connsiteX87" fmla="*/ 226533 w 819150"/>
              <a:gd name="connsiteY87" fmla="*/ 375860 h 807000"/>
              <a:gd name="connsiteX88" fmla="*/ 220093 w 819150"/>
              <a:gd name="connsiteY88" fmla="*/ 386756 h 807000"/>
              <a:gd name="connsiteX89" fmla="*/ 220093 w 819150"/>
              <a:gd name="connsiteY89" fmla="*/ 386934 h 807000"/>
              <a:gd name="connsiteX90" fmla="*/ 220093 w 819150"/>
              <a:gd name="connsiteY90" fmla="*/ 401938 h 807000"/>
              <a:gd name="connsiteX91" fmla="*/ 215710 w 819150"/>
              <a:gd name="connsiteY91" fmla="*/ 401938 h 807000"/>
              <a:gd name="connsiteX92" fmla="*/ 203546 w 819150"/>
              <a:gd name="connsiteY92" fmla="*/ 414083 h 807000"/>
              <a:gd name="connsiteX93" fmla="*/ 215710 w 819150"/>
              <a:gd name="connsiteY93" fmla="*/ 426229 h 807000"/>
              <a:gd name="connsiteX94" fmla="*/ 220093 w 819150"/>
              <a:gd name="connsiteY94" fmla="*/ 426229 h 807000"/>
              <a:gd name="connsiteX95" fmla="*/ 220093 w 819150"/>
              <a:gd name="connsiteY95" fmla="*/ 430248 h 807000"/>
              <a:gd name="connsiteX96" fmla="*/ 215710 w 819150"/>
              <a:gd name="connsiteY96" fmla="*/ 430248 h 807000"/>
              <a:gd name="connsiteX97" fmla="*/ 203546 w 819150"/>
              <a:gd name="connsiteY97" fmla="*/ 442393 h 807000"/>
              <a:gd name="connsiteX98" fmla="*/ 215710 w 819150"/>
              <a:gd name="connsiteY98" fmla="*/ 454539 h 807000"/>
              <a:gd name="connsiteX99" fmla="*/ 220093 w 819150"/>
              <a:gd name="connsiteY99" fmla="*/ 454539 h 807000"/>
              <a:gd name="connsiteX100" fmla="*/ 220093 w 819150"/>
              <a:gd name="connsiteY100" fmla="*/ 458914 h 807000"/>
              <a:gd name="connsiteX101" fmla="*/ 232257 w 819150"/>
              <a:gd name="connsiteY101" fmla="*/ 471060 h 807000"/>
              <a:gd name="connsiteX102" fmla="*/ 244421 w 819150"/>
              <a:gd name="connsiteY102" fmla="*/ 458914 h 807000"/>
              <a:gd name="connsiteX103" fmla="*/ 244421 w 819150"/>
              <a:gd name="connsiteY103" fmla="*/ 454539 h 807000"/>
              <a:gd name="connsiteX104" fmla="*/ 248804 w 819150"/>
              <a:gd name="connsiteY104" fmla="*/ 454539 h 807000"/>
              <a:gd name="connsiteX105" fmla="*/ 260968 w 819150"/>
              <a:gd name="connsiteY105" fmla="*/ 442393 h 807000"/>
              <a:gd name="connsiteX106" fmla="*/ 248804 w 819150"/>
              <a:gd name="connsiteY106" fmla="*/ 430248 h 807000"/>
              <a:gd name="connsiteX107" fmla="*/ 244421 w 819150"/>
              <a:gd name="connsiteY107" fmla="*/ 430248 h 807000"/>
              <a:gd name="connsiteX108" fmla="*/ 244421 w 819150"/>
              <a:gd name="connsiteY108" fmla="*/ 426229 h 807000"/>
              <a:gd name="connsiteX109" fmla="*/ 248804 w 819150"/>
              <a:gd name="connsiteY109" fmla="*/ 426229 h 807000"/>
              <a:gd name="connsiteX110" fmla="*/ 260968 w 819150"/>
              <a:gd name="connsiteY110" fmla="*/ 414083 h 807000"/>
              <a:gd name="connsiteX111" fmla="*/ 248804 w 819150"/>
              <a:gd name="connsiteY111" fmla="*/ 401938 h 807000"/>
              <a:gd name="connsiteX112" fmla="*/ 244421 w 819150"/>
              <a:gd name="connsiteY112" fmla="*/ 401938 h 807000"/>
              <a:gd name="connsiteX113" fmla="*/ 244421 w 819150"/>
              <a:gd name="connsiteY113" fmla="*/ 398722 h 807000"/>
              <a:gd name="connsiteX114" fmla="*/ 341197 w 819150"/>
              <a:gd name="connsiteY114" fmla="*/ 398722 h 807000"/>
              <a:gd name="connsiteX115" fmla="*/ 273580 w 819150"/>
              <a:gd name="connsiteY115" fmla="*/ 693430 h 807000"/>
              <a:gd name="connsiteX116" fmla="*/ 282702 w 819150"/>
              <a:gd name="connsiteY116" fmla="*/ 707986 h 807000"/>
              <a:gd name="connsiteX117" fmla="*/ 285744 w 819150"/>
              <a:gd name="connsiteY117" fmla="*/ 708254 h 807000"/>
              <a:gd name="connsiteX118" fmla="*/ 286012 w 819150"/>
              <a:gd name="connsiteY118" fmla="*/ 708343 h 807000"/>
              <a:gd name="connsiteX119" fmla="*/ 294687 w 819150"/>
              <a:gd name="connsiteY119" fmla="*/ 704771 h 807000"/>
              <a:gd name="connsiteX120" fmla="*/ 415165 w 819150"/>
              <a:gd name="connsiteY120" fmla="*/ 584388 h 807000"/>
              <a:gd name="connsiteX121" fmla="*/ 495573 w 819150"/>
              <a:gd name="connsiteY121" fmla="*/ 584388 h 807000"/>
              <a:gd name="connsiteX122" fmla="*/ 512746 w 819150"/>
              <a:gd name="connsiteY122" fmla="*/ 659315 h 807000"/>
              <a:gd name="connsiteX123" fmla="*/ 485020 w 819150"/>
              <a:gd name="connsiteY123" fmla="*/ 631630 h 807000"/>
              <a:gd name="connsiteX124" fmla="*/ 467846 w 819150"/>
              <a:gd name="connsiteY124" fmla="*/ 631630 h 807000"/>
              <a:gd name="connsiteX125" fmla="*/ 467846 w 819150"/>
              <a:gd name="connsiteY125" fmla="*/ 648866 h 807000"/>
              <a:gd name="connsiteX126" fmla="*/ 524285 w 819150"/>
              <a:gd name="connsiteY126" fmla="*/ 703967 h 807000"/>
              <a:gd name="connsiteX127" fmla="*/ 527236 w 819150"/>
              <a:gd name="connsiteY127" fmla="*/ 706468 h 807000"/>
              <a:gd name="connsiteX128" fmla="*/ 533675 w 819150"/>
              <a:gd name="connsiteY128" fmla="*/ 708343 h 807000"/>
              <a:gd name="connsiteX129" fmla="*/ 536359 w 819150"/>
              <a:gd name="connsiteY129" fmla="*/ 707986 h 807000"/>
              <a:gd name="connsiteX130" fmla="*/ 545482 w 819150"/>
              <a:gd name="connsiteY130" fmla="*/ 693430 h 807000"/>
              <a:gd name="connsiteX131" fmla="*/ 477953 w 819150"/>
              <a:gd name="connsiteY131" fmla="*/ 398722 h 807000"/>
              <a:gd name="connsiteX132" fmla="*/ 574730 w 819150"/>
              <a:gd name="connsiteY132" fmla="*/ 398722 h 807000"/>
              <a:gd name="connsiteX133" fmla="*/ 574730 w 819150"/>
              <a:gd name="connsiteY133" fmla="*/ 401938 h 807000"/>
              <a:gd name="connsiteX134" fmla="*/ 570346 w 819150"/>
              <a:gd name="connsiteY134" fmla="*/ 401938 h 807000"/>
              <a:gd name="connsiteX135" fmla="*/ 558182 w 819150"/>
              <a:gd name="connsiteY135" fmla="*/ 414083 h 807000"/>
              <a:gd name="connsiteX136" fmla="*/ 570346 w 819150"/>
              <a:gd name="connsiteY136" fmla="*/ 426229 h 807000"/>
              <a:gd name="connsiteX137" fmla="*/ 574730 w 819150"/>
              <a:gd name="connsiteY137" fmla="*/ 426229 h 807000"/>
              <a:gd name="connsiteX138" fmla="*/ 574730 w 819150"/>
              <a:gd name="connsiteY138" fmla="*/ 430248 h 807000"/>
              <a:gd name="connsiteX139" fmla="*/ 570346 w 819150"/>
              <a:gd name="connsiteY139" fmla="*/ 430248 h 807000"/>
              <a:gd name="connsiteX140" fmla="*/ 558182 w 819150"/>
              <a:gd name="connsiteY140" fmla="*/ 442393 h 807000"/>
              <a:gd name="connsiteX141" fmla="*/ 570346 w 819150"/>
              <a:gd name="connsiteY141" fmla="*/ 454539 h 807000"/>
              <a:gd name="connsiteX142" fmla="*/ 574730 w 819150"/>
              <a:gd name="connsiteY142" fmla="*/ 454539 h 807000"/>
              <a:gd name="connsiteX143" fmla="*/ 574730 w 819150"/>
              <a:gd name="connsiteY143" fmla="*/ 458914 h 807000"/>
              <a:gd name="connsiteX144" fmla="*/ 586894 w 819150"/>
              <a:gd name="connsiteY144" fmla="*/ 471060 h 807000"/>
              <a:gd name="connsiteX145" fmla="*/ 599058 w 819150"/>
              <a:gd name="connsiteY145" fmla="*/ 458914 h 807000"/>
              <a:gd name="connsiteX146" fmla="*/ 599058 w 819150"/>
              <a:gd name="connsiteY146" fmla="*/ 454539 h 807000"/>
              <a:gd name="connsiteX147" fmla="*/ 603440 w 819150"/>
              <a:gd name="connsiteY147" fmla="*/ 454539 h 807000"/>
              <a:gd name="connsiteX148" fmla="*/ 615604 w 819150"/>
              <a:gd name="connsiteY148" fmla="*/ 442393 h 807000"/>
              <a:gd name="connsiteX149" fmla="*/ 603440 w 819150"/>
              <a:gd name="connsiteY149" fmla="*/ 430248 h 807000"/>
              <a:gd name="connsiteX150" fmla="*/ 599058 w 819150"/>
              <a:gd name="connsiteY150" fmla="*/ 430248 h 807000"/>
              <a:gd name="connsiteX151" fmla="*/ 599058 w 819150"/>
              <a:gd name="connsiteY151" fmla="*/ 426229 h 807000"/>
              <a:gd name="connsiteX152" fmla="*/ 603440 w 819150"/>
              <a:gd name="connsiteY152" fmla="*/ 426229 h 807000"/>
              <a:gd name="connsiteX153" fmla="*/ 615604 w 819150"/>
              <a:gd name="connsiteY153" fmla="*/ 414083 h 807000"/>
              <a:gd name="connsiteX154" fmla="*/ 603440 w 819150"/>
              <a:gd name="connsiteY154" fmla="*/ 401938 h 807000"/>
              <a:gd name="connsiteX155" fmla="*/ 599058 w 819150"/>
              <a:gd name="connsiteY155" fmla="*/ 401938 h 807000"/>
              <a:gd name="connsiteX156" fmla="*/ 599058 w 819150"/>
              <a:gd name="connsiteY156" fmla="*/ 386934 h 807000"/>
              <a:gd name="connsiteX157" fmla="*/ 598968 w 819150"/>
              <a:gd name="connsiteY157" fmla="*/ 386756 h 807000"/>
              <a:gd name="connsiteX158" fmla="*/ 592528 w 819150"/>
              <a:gd name="connsiteY158" fmla="*/ 375860 h 807000"/>
              <a:gd name="connsiteX159" fmla="*/ 474913 w 819150"/>
              <a:gd name="connsiteY159" fmla="*/ 313526 h 807000"/>
              <a:gd name="connsiteX160" fmla="*/ 474913 w 819150"/>
              <a:gd name="connsiteY160" fmla="*/ 266909 h 807000"/>
              <a:gd name="connsiteX161" fmla="*/ 574730 w 819150"/>
              <a:gd name="connsiteY161" fmla="*/ 266909 h 807000"/>
              <a:gd name="connsiteX162" fmla="*/ 574730 w 819150"/>
              <a:gd name="connsiteY162" fmla="*/ 270927 h 807000"/>
              <a:gd name="connsiteX163" fmla="*/ 570346 w 819150"/>
              <a:gd name="connsiteY163" fmla="*/ 270927 h 807000"/>
              <a:gd name="connsiteX164" fmla="*/ 558182 w 819150"/>
              <a:gd name="connsiteY164" fmla="*/ 283073 h 807000"/>
              <a:gd name="connsiteX165" fmla="*/ 570346 w 819150"/>
              <a:gd name="connsiteY165" fmla="*/ 295218 h 807000"/>
              <a:gd name="connsiteX166" fmla="*/ 574730 w 819150"/>
              <a:gd name="connsiteY166" fmla="*/ 295218 h 807000"/>
              <a:gd name="connsiteX167" fmla="*/ 574730 w 819150"/>
              <a:gd name="connsiteY167" fmla="*/ 299326 h 807000"/>
              <a:gd name="connsiteX168" fmla="*/ 570346 w 819150"/>
              <a:gd name="connsiteY168" fmla="*/ 299326 h 807000"/>
              <a:gd name="connsiteX169" fmla="*/ 558182 w 819150"/>
              <a:gd name="connsiteY169" fmla="*/ 311472 h 807000"/>
              <a:gd name="connsiteX170" fmla="*/ 570346 w 819150"/>
              <a:gd name="connsiteY170" fmla="*/ 323617 h 807000"/>
              <a:gd name="connsiteX171" fmla="*/ 574730 w 819150"/>
              <a:gd name="connsiteY171" fmla="*/ 323617 h 807000"/>
              <a:gd name="connsiteX172" fmla="*/ 574730 w 819150"/>
              <a:gd name="connsiteY172" fmla="*/ 327994 h 807000"/>
              <a:gd name="connsiteX173" fmla="*/ 586894 w 819150"/>
              <a:gd name="connsiteY173" fmla="*/ 340139 h 807000"/>
              <a:gd name="connsiteX174" fmla="*/ 599058 w 819150"/>
              <a:gd name="connsiteY174" fmla="*/ 327994 h 807000"/>
              <a:gd name="connsiteX175" fmla="*/ 599058 w 819150"/>
              <a:gd name="connsiteY175" fmla="*/ 323617 h 807000"/>
              <a:gd name="connsiteX176" fmla="*/ 603440 w 819150"/>
              <a:gd name="connsiteY176" fmla="*/ 323617 h 807000"/>
              <a:gd name="connsiteX177" fmla="*/ 615604 w 819150"/>
              <a:gd name="connsiteY177" fmla="*/ 311472 h 807000"/>
              <a:gd name="connsiteX178" fmla="*/ 603440 w 819150"/>
              <a:gd name="connsiteY178" fmla="*/ 299326 h 807000"/>
              <a:gd name="connsiteX179" fmla="*/ 599058 w 819150"/>
              <a:gd name="connsiteY179" fmla="*/ 299326 h 807000"/>
              <a:gd name="connsiteX180" fmla="*/ 599058 w 819150"/>
              <a:gd name="connsiteY180" fmla="*/ 295218 h 807000"/>
              <a:gd name="connsiteX181" fmla="*/ 603440 w 819150"/>
              <a:gd name="connsiteY181" fmla="*/ 295218 h 807000"/>
              <a:gd name="connsiteX182" fmla="*/ 615604 w 819150"/>
              <a:gd name="connsiteY182" fmla="*/ 283073 h 807000"/>
              <a:gd name="connsiteX183" fmla="*/ 603440 w 819150"/>
              <a:gd name="connsiteY183" fmla="*/ 270927 h 807000"/>
              <a:gd name="connsiteX184" fmla="*/ 599058 w 819150"/>
              <a:gd name="connsiteY184" fmla="*/ 270927 h 807000"/>
              <a:gd name="connsiteX185" fmla="*/ 599058 w 819150"/>
              <a:gd name="connsiteY185" fmla="*/ 255924 h 807000"/>
              <a:gd name="connsiteX186" fmla="*/ 598968 w 819150"/>
              <a:gd name="connsiteY186" fmla="*/ 255477 h 807000"/>
              <a:gd name="connsiteX187" fmla="*/ 592528 w 819150"/>
              <a:gd name="connsiteY187" fmla="*/ 244047 h 807000"/>
              <a:gd name="connsiteX188" fmla="*/ 516234 w 819150"/>
              <a:gd name="connsiteY188" fmla="*/ 203681 h 807000"/>
              <a:gd name="connsiteX189" fmla="*/ 499777 w 819150"/>
              <a:gd name="connsiteY189" fmla="*/ 208682 h 807000"/>
              <a:gd name="connsiteX190" fmla="*/ 504786 w 819150"/>
              <a:gd name="connsiteY190" fmla="*/ 225114 h 807000"/>
              <a:gd name="connsiteX191" fmla="*/ 537969 w 819150"/>
              <a:gd name="connsiteY191" fmla="*/ 242618 h 807000"/>
              <a:gd name="connsiteX192" fmla="*/ 474913 w 819150"/>
              <a:gd name="connsiteY192" fmla="*/ 242618 h 807000"/>
              <a:gd name="connsiteX193" fmla="*/ 474913 w 819150"/>
              <a:gd name="connsiteY193" fmla="*/ 189124 h 807000"/>
              <a:gd name="connsiteX194" fmla="*/ 474913 w 819150"/>
              <a:gd name="connsiteY194" fmla="*/ 188856 h 807000"/>
              <a:gd name="connsiteX195" fmla="*/ 472856 w 819150"/>
              <a:gd name="connsiteY195" fmla="*/ 182247 h 807000"/>
              <a:gd name="connsiteX196" fmla="*/ 419637 w 819150"/>
              <a:gd name="connsiteY196" fmla="*/ 104016 h 807000"/>
              <a:gd name="connsiteX197" fmla="*/ 409531 w 819150"/>
              <a:gd name="connsiteY197" fmla="*/ 98658 h 807000"/>
              <a:gd name="connsiteX198" fmla="*/ 134503 w 819150"/>
              <a:gd name="connsiteY198" fmla="*/ 0 h 807000"/>
              <a:gd name="connsiteX199" fmla="*/ 684647 w 819150"/>
              <a:gd name="connsiteY199" fmla="*/ 0 h 807000"/>
              <a:gd name="connsiteX200" fmla="*/ 819150 w 819150"/>
              <a:gd name="connsiteY200" fmla="*/ 134503 h 807000"/>
              <a:gd name="connsiteX201" fmla="*/ 819150 w 819150"/>
              <a:gd name="connsiteY201" fmla="*/ 672497 h 807000"/>
              <a:gd name="connsiteX202" fmla="*/ 684647 w 819150"/>
              <a:gd name="connsiteY202" fmla="*/ 807000 h 807000"/>
              <a:gd name="connsiteX203" fmla="*/ 134503 w 819150"/>
              <a:gd name="connsiteY203" fmla="*/ 807000 h 807000"/>
              <a:gd name="connsiteX204" fmla="*/ 0 w 819150"/>
              <a:gd name="connsiteY204" fmla="*/ 672497 h 807000"/>
              <a:gd name="connsiteX205" fmla="*/ 0 w 819150"/>
              <a:gd name="connsiteY205" fmla="*/ 134503 h 807000"/>
              <a:gd name="connsiteX206" fmla="*/ 134503 w 819150"/>
              <a:gd name="connsiteY206" fmla="*/ 0 h 8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819150" h="807000">
                <a:moveTo>
                  <a:pt x="435076" y="597710"/>
                </a:moveTo>
                <a:cubicBezTo>
                  <a:pt x="430246" y="602449"/>
                  <a:pt x="430246" y="610136"/>
                  <a:pt x="434987" y="614874"/>
                </a:cubicBezTo>
                <a:lnTo>
                  <a:pt x="441070" y="620952"/>
                </a:lnTo>
                <a:cubicBezTo>
                  <a:pt x="443397" y="623366"/>
                  <a:pt x="446527" y="624528"/>
                  <a:pt x="449658" y="624528"/>
                </a:cubicBezTo>
                <a:cubicBezTo>
                  <a:pt x="452789" y="624528"/>
                  <a:pt x="455831" y="623366"/>
                  <a:pt x="458247" y="621042"/>
                </a:cubicBezTo>
                <a:cubicBezTo>
                  <a:pt x="462988" y="616304"/>
                  <a:pt x="463077" y="608616"/>
                  <a:pt x="458336" y="603878"/>
                </a:cubicBezTo>
                <a:lnTo>
                  <a:pt x="452253" y="597800"/>
                </a:lnTo>
                <a:cubicBezTo>
                  <a:pt x="447512" y="592972"/>
                  <a:pt x="439818" y="592972"/>
                  <a:pt x="435076" y="597710"/>
                </a:cubicBezTo>
                <a:close/>
                <a:moveTo>
                  <a:pt x="323577" y="584388"/>
                </a:moveTo>
                <a:lnTo>
                  <a:pt x="380820" y="584388"/>
                </a:lnTo>
                <a:lnTo>
                  <a:pt x="306583" y="658511"/>
                </a:lnTo>
                <a:close/>
                <a:moveTo>
                  <a:pt x="480547" y="519105"/>
                </a:moveTo>
                <a:lnTo>
                  <a:pt x="489939" y="560097"/>
                </a:lnTo>
                <a:lnTo>
                  <a:pt x="439494" y="560097"/>
                </a:lnTo>
                <a:close/>
                <a:moveTo>
                  <a:pt x="363737" y="409350"/>
                </a:moveTo>
                <a:lnTo>
                  <a:pt x="468651" y="496601"/>
                </a:lnTo>
                <a:lnTo>
                  <a:pt x="405148" y="560097"/>
                </a:lnTo>
                <a:lnTo>
                  <a:pt x="329122" y="560097"/>
                </a:lnTo>
                <a:lnTo>
                  <a:pt x="338693" y="518659"/>
                </a:lnTo>
                <a:lnTo>
                  <a:pt x="364541" y="544469"/>
                </a:lnTo>
                <a:cubicBezTo>
                  <a:pt x="366867" y="546790"/>
                  <a:pt x="369997" y="548041"/>
                  <a:pt x="373128" y="548041"/>
                </a:cubicBezTo>
                <a:cubicBezTo>
                  <a:pt x="376258" y="548041"/>
                  <a:pt x="379299" y="546790"/>
                  <a:pt x="381714" y="544469"/>
                </a:cubicBezTo>
                <a:cubicBezTo>
                  <a:pt x="386455" y="539736"/>
                  <a:pt x="386455" y="532055"/>
                  <a:pt x="381714" y="527233"/>
                </a:cubicBezTo>
                <a:lnTo>
                  <a:pt x="350768" y="496333"/>
                </a:lnTo>
                <a:lnTo>
                  <a:pt x="388422" y="465077"/>
                </a:lnTo>
                <a:cubicBezTo>
                  <a:pt x="393610" y="460790"/>
                  <a:pt x="394325" y="453110"/>
                  <a:pt x="390032" y="447930"/>
                </a:cubicBezTo>
                <a:cubicBezTo>
                  <a:pt x="385739" y="442750"/>
                  <a:pt x="378047" y="442036"/>
                  <a:pt x="372860" y="446412"/>
                </a:cubicBezTo>
                <a:lnTo>
                  <a:pt x="351036" y="464540"/>
                </a:lnTo>
                <a:close/>
                <a:moveTo>
                  <a:pt x="389406" y="399080"/>
                </a:moveTo>
                <a:lnTo>
                  <a:pt x="453089" y="399080"/>
                </a:lnTo>
                <a:lnTo>
                  <a:pt x="468025" y="464540"/>
                </a:lnTo>
                <a:close/>
                <a:moveTo>
                  <a:pt x="474913" y="341032"/>
                </a:moveTo>
                <a:lnTo>
                  <a:pt x="537969" y="374432"/>
                </a:lnTo>
                <a:lnTo>
                  <a:pt x="474913" y="374432"/>
                </a:lnTo>
                <a:close/>
                <a:moveTo>
                  <a:pt x="344238" y="341032"/>
                </a:moveTo>
                <a:lnTo>
                  <a:pt x="344238" y="374432"/>
                </a:lnTo>
                <a:lnTo>
                  <a:pt x="281181" y="374432"/>
                </a:lnTo>
                <a:close/>
                <a:moveTo>
                  <a:pt x="368566" y="332994"/>
                </a:moveTo>
                <a:lnTo>
                  <a:pt x="450584" y="332994"/>
                </a:lnTo>
                <a:lnTo>
                  <a:pt x="450584" y="374432"/>
                </a:lnTo>
                <a:lnTo>
                  <a:pt x="368566" y="374432"/>
                </a:lnTo>
                <a:close/>
                <a:moveTo>
                  <a:pt x="368566" y="267355"/>
                </a:moveTo>
                <a:lnTo>
                  <a:pt x="450584" y="267355"/>
                </a:lnTo>
                <a:lnTo>
                  <a:pt x="450584" y="308704"/>
                </a:lnTo>
                <a:lnTo>
                  <a:pt x="368566" y="308704"/>
                </a:lnTo>
                <a:close/>
                <a:moveTo>
                  <a:pt x="344238" y="209307"/>
                </a:moveTo>
                <a:lnTo>
                  <a:pt x="344238" y="242618"/>
                </a:lnTo>
                <a:lnTo>
                  <a:pt x="281181" y="242618"/>
                </a:lnTo>
                <a:close/>
                <a:moveTo>
                  <a:pt x="368566" y="201180"/>
                </a:moveTo>
                <a:lnTo>
                  <a:pt x="450584" y="201180"/>
                </a:lnTo>
                <a:lnTo>
                  <a:pt x="450584" y="242618"/>
                </a:lnTo>
                <a:lnTo>
                  <a:pt x="368566" y="242618"/>
                </a:lnTo>
                <a:close/>
                <a:moveTo>
                  <a:pt x="409531" y="132415"/>
                </a:moveTo>
                <a:lnTo>
                  <a:pt x="439762" y="176979"/>
                </a:lnTo>
                <a:lnTo>
                  <a:pt x="379299" y="176979"/>
                </a:lnTo>
                <a:close/>
                <a:moveTo>
                  <a:pt x="409531" y="98658"/>
                </a:moveTo>
                <a:cubicBezTo>
                  <a:pt x="405505" y="98658"/>
                  <a:pt x="401749" y="100623"/>
                  <a:pt x="399513" y="104016"/>
                </a:cubicBezTo>
                <a:lnTo>
                  <a:pt x="347995" y="179747"/>
                </a:lnTo>
                <a:lnTo>
                  <a:pt x="226533" y="244047"/>
                </a:lnTo>
                <a:cubicBezTo>
                  <a:pt x="222330" y="246280"/>
                  <a:pt x="219824" y="250834"/>
                  <a:pt x="220093" y="255477"/>
                </a:cubicBezTo>
                <a:cubicBezTo>
                  <a:pt x="220093" y="255656"/>
                  <a:pt x="220093" y="255835"/>
                  <a:pt x="220093" y="255924"/>
                </a:cubicBezTo>
                <a:lnTo>
                  <a:pt x="220093" y="270927"/>
                </a:lnTo>
                <a:lnTo>
                  <a:pt x="215710" y="270927"/>
                </a:lnTo>
                <a:cubicBezTo>
                  <a:pt x="209002" y="270927"/>
                  <a:pt x="203546" y="276375"/>
                  <a:pt x="203546" y="283073"/>
                </a:cubicBezTo>
                <a:cubicBezTo>
                  <a:pt x="203546" y="289771"/>
                  <a:pt x="209002" y="295218"/>
                  <a:pt x="215710" y="295218"/>
                </a:cubicBezTo>
                <a:lnTo>
                  <a:pt x="220093" y="295218"/>
                </a:lnTo>
                <a:lnTo>
                  <a:pt x="220093" y="299326"/>
                </a:lnTo>
                <a:lnTo>
                  <a:pt x="215710" y="299326"/>
                </a:lnTo>
                <a:cubicBezTo>
                  <a:pt x="209002" y="299326"/>
                  <a:pt x="203546" y="304684"/>
                  <a:pt x="203546" y="311472"/>
                </a:cubicBezTo>
                <a:cubicBezTo>
                  <a:pt x="203546" y="318170"/>
                  <a:pt x="209002" y="323617"/>
                  <a:pt x="215710" y="323617"/>
                </a:cubicBezTo>
                <a:lnTo>
                  <a:pt x="220093" y="323617"/>
                </a:lnTo>
                <a:lnTo>
                  <a:pt x="220093" y="327994"/>
                </a:lnTo>
                <a:cubicBezTo>
                  <a:pt x="220093" y="334691"/>
                  <a:pt x="225549" y="340139"/>
                  <a:pt x="232257" y="340139"/>
                </a:cubicBezTo>
                <a:cubicBezTo>
                  <a:pt x="238965" y="340139"/>
                  <a:pt x="244421" y="334691"/>
                  <a:pt x="244421" y="327994"/>
                </a:cubicBezTo>
                <a:lnTo>
                  <a:pt x="244421" y="323617"/>
                </a:lnTo>
                <a:lnTo>
                  <a:pt x="248804" y="323617"/>
                </a:lnTo>
                <a:cubicBezTo>
                  <a:pt x="255512" y="323617"/>
                  <a:pt x="260968" y="318170"/>
                  <a:pt x="260968" y="311472"/>
                </a:cubicBezTo>
                <a:cubicBezTo>
                  <a:pt x="260968" y="304684"/>
                  <a:pt x="255512" y="299326"/>
                  <a:pt x="248804" y="299326"/>
                </a:cubicBezTo>
                <a:lnTo>
                  <a:pt x="244421" y="299326"/>
                </a:lnTo>
                <a:lnTo>
                  <a:pt x="244421" y="295218"/>
                </a:lnTo>
                <a:lnTo>
                  <a:pt x="248804" y="295218"/>
                </a:lnTo>
                <a:cubicBezTo>
                  <a:pt x="255512" y="295218"/>
                  <a:pt x="260968" y="289771"/>
                  <a:pt x="260968" y="283073"/>
                </a:cubicBezTo>
                <a:cubicBezTo>
                  <a:pt x="260968" y="276375"/>
                  <a:pt x="255512" y="270927"/>
                  <a:pt x="248804" y="270927"/>
                </a:cubicBezTo>
                <a:lnTo>
                  <a:pt x="244421" y="270927"/>
                </a:lnTo>
                <a:lnTo>
                  <a:pt x="244421" y="266909"/>
                </a:lnTo>
                <a:lnTo>
                  <a:pt x="344238" y="266909"/>
                </a:lnTo>
                <a:lnTo>
                  <a:pt x="344238" y="313526"/>
                </a:lnTo>
                <a:lnTo>
                  <a:pt x="226533" y="375860"/>
                </a:lnTo>
                <a:cubicBezTo>
                  <a:pt x="222419" y="378004"/>
                  <a:pt x="220003" y="382291"/>
                  <a:pt x="220093" y="386756"/>
                </a:cubicBezTo>
                <a:cubicBezTo>
                  <a:pt x="220093" y="386846"/>
                  <a:pt x="220093" y="386934"/>
                  <a:pt x="220093" y="386934"/>
                </a:cubicBezTo>
                <a:lnTo>
                  <a:pt x="220093" y="401938"/>
                </a:lnTo>
                <a:lnTo>
                  <a:pt x="215710" y="401938"/>
                </a:lnTo>
                <a:cubicBezTo>
                  <a:pt x="209002" y="401938"/>
                  <a:pt x="203546" y="407386"/>
                  <a:pt x="203546" y="414083"/>
                </a:cubicBezTo>
                <a:cubicBezTo>
                  <a:pt x="203546" y="420782"/>
                  <a:pt x="209002" y="426229"/>
                  <a:pt x="215710" y="426229"/>
                </a:cubicBezTo>
                <a:lnTo>
                  <a:pt x="220093" y="426229"/>
                </a:lnTo>
                <a:lnTo>
                  <a:pt x="220093" y="430248"/>
                </a:lnTo>
                <a:lnTo>
                  <a:pt x="215710" y="430248"/>
                </a:lnTo>
                <a:cubicBezTo>
                  <a:pt x="209002" y="430248"/>
                  <a:pt x="203546" y="435695"/>
                  <a:pt x="203546" y="442393"/>
                </a:cubicBezTo>
                <a:cubicBezTo>
                  <a:pt x="203546" y="449181"/>
                  <a:pt x="209002" y="454539"/>
                  <a:pt x="215710" y="454539"/>
                </a:cubicBezTo>
                <a:lnTo>
                  <a:pt x="220093" y="454539"/>
                </a:lnTo>
                <a:lnTo>
                  <a:pt x="220093" y="458914"/>
                </a:lnTo>
                <a:cubicBezTo>
                  <a:pt x="220093" y="465702"/>
                  <a:pt x="225549" y="471060"/>
                  <a:pt x="232257" y="471060"/>
                </a:cubicBezTo>
                <a:cubicBezTo>
                  <a:pt x="238965" y="471060"/>
                  <a:pt x="244421" y="465702"/>
                  <a:pt x="244421" y="458914"/>
                </a:cubicBezTo>
                <a:lnTo>
                  <a:pt x="244421" y="454539"/>
                </a:lnTo>
                <a:lnTo>
                  <a:pt x="248804" y="454539"/>
                </a:lnTo>
                <a:cubicBezTo>
                  <a:pt x="255512" y="454539"/>
                  <a:pt x="260968" y="449181"/>
                  <a:pt x="260968" y="442393"/>
                </a:cubicBezTo>
                <a:cubicBezTo>
                  <a:pt x="260968" y="435695"/>
                  <a:pt x="255512" y="430248"/>
                  <a:pt x="248804" y="430248"/>
                </a:cubicBezTo>
                <a:lnTo>
                  <a:pt x="244421" y="430248"/>
                </a:lnTo>
                <a:lnTo>
                  <a:pt x="244421" y="426229"/>
                </a:lnTo>
                <a:lnTo>
                  <a:pt x="248804" y="426229"/>
                </a:lnTo>
                <a:cubicBezTo>
                  <a:pt x="255512" y="426229"/>
                  <a:pt x="260968" y="420782"/>
                  <a:pt x="260968" y="414083"/>
                </a:cubicBezTo>
                <a:cubicBezTo>
                  <a:pt x="260968" y="407386"/>
                  <a:pt x="255512" y="401938"/>
                  <a:pt x="248804" y="401938"/>
                </a:cubicBezTo>
                <a:lnTo>
                  <a:pt x="244421" y="401938"/>
                </a:lnTo>
                <a:lnTo>
                  <a:pt x="244421" y="398722"/>
                </a:lnTo>
                <a:lnTo>
                  <a:pt x="341197" y="398722"/>
                </a:lnTo>
                <a:lnTo>
                  <a:pt x="273580" y="693430"/>
                </a:lnTo>
                <a:cubicBezTo>
                  <a:pt x="272058" y="700038"/>
                  <a:pt x="276173" y="706468"/>
                  <a:pt x="282702" y="707986"/>
                </a:cubicBezTo>
                <a:cubicBezTo>
                  <a:pt x="283775" y="708254"/>
                  <a:pt x="284760" y="708343"/>
                  <a:pt x="285744" y="708254"/>
                </a:cubicBezTo>
                <a:cubicBezTo>
                  <a:pt x="285833" y="708254"/>
                  <a:pt x="285922" y="708343"/>
                  <a:pt x="286012" y="708343"/>
                </a:cubicBezTo>
                <a:cubicBezTo>
                  <a:pt x="289142" y="708343"/>
                  <a:pt x="292272" y="707093"/>
                  <a:pt x="294687" y="704771"/>
                </a:cubicBezTo>
                <a:lnTo>
                  <a:pt x="415165" y="584388"/>
                </a:lnTo>
                <a:lnTo>
                  <a:pt x="495573" y="584388"/>
                </a:lnTo>
                <a:lnTo>
                  <a:pt x="512746" y="659315"/>
                </a:lnTo>
                <a:lnTo>
                  <a:pt x="485020" y="631630"/>
                </a:lnTo>
                <a:cubicBezTo>
                  <a:pt x="480279" y="626897"/>
                  <a:pt x="472587" y="626897"/>
                  <a:pt x="467846" y="631630"/>
                </a:cubicBezTo>
                <a:cubicBezTo>
                  <a:pt x="463106" y="636453"/>
                  <a:pt x="463106" y="644133"/>
                  <a:pt x="467846" y="648866"/>
                </a:cubicBezTo>
                <a:lnTo>
                  <a:pt x="524285" y="703967"/>
                </a:lnTo>
                <a:lnTo>
                  <a:pt x="527236" y="706468"/>
                </a:lnTo>
                <a:cubicBezTo>
                  <a:pt x="529203" y="707629"/>
                  <a:pt x="531350" y="708343"/>
                  <a:pt x="533675" y="708343"/>
                </a:cubicBezTo>
                <a:cubicBezTo>
                  <a:pt x="534571" y="708343"/>
                  <a:pt x="535465" y="708254"/>
                  <a:pt x="536359" y="707986"/>
                </a:cubicBezTo>
                <a:cubicBezTo>
                  <a:pt x="542888" y="706468"/>
                  <a:pt x="547003" y="700038"/>
                  <a:pt x="545482" y="693430"/>
                </a:cubicBezTo>
                <a:lnTo>
                  <a:pt x="477953" y="398722"/>
                </a:lnTo>
                <a:lnTo>
                  <a:pt x="574730" y="398722"/>
                </a:lnTo>
                <a:lnTo>
                  <a:pt x="574730" y="401938"/>
                </a:lnTo>
                <a:lnTo>
                  <a:pt x="570346" y="401938"/>
                </a:lnTo>
                <a:cubicBezTo>
                  <a:pt x="563639" y="401938"/>
                  <a:pt x="558182" y="407386"/>
                  <a:pt x="558182" y="414083"/>
                </a:cubicBezTo>
                <a:cubicBezTo>
                  <a:pt x="558182" y="420782"/>
                  <a:pt x="563639" y="426229"/>
                  <a:pt x="570346" y="426229"/>
                </a:cubicBezTo>
                <a:lnTo>
                  <a:pt x="574730" y="426229"/>
                </a:lnTo>
                <a:lnTo>
                  <a:pt x="574730" y="430248"/>
                </a:lnTo>
                <a:lnTo>
                  <a:pt x="570346" y="430248"/>
                </a:lnTo>
                <a:cubicBezTo>
                  <a:pt x="563639" y="430248"/>
                  <a:pt x="558182" y="435695"/>
                  <a:pt x="558182" y="442393"/>
                </a:cubicBezTo>
                <a:cubicBezTo>
                  <a:pt x="558182" y="449181"/>
                  <a:pt x="563639" y="454539"/>
                  <a:pt x="570346" y="454539"/>
                </a:cubicBezTo>
                <a:lnTo>
                  <a:pt x="574730" y="454539"/>
                </a:lnTo>
                <a:lnTo>
                  <a:pt x="574730" y="458914"/>
                </a:lnTo>
                <a:cubicBezTo>
                  <a:pt x="574730" y="465702"/>
                  <a:pt x="580185" y="471060"/>
                  <a:pt x="586894" y="471060"/>
                </a:cubicBezTo>
                <a:cubicBezTo>
                  <a:pt x="593601" y="471060"/>
                  <a:pt x="599058" y="465702"/>
                  <a:pt x="599058" y="458914"/>
                </a:cubicBezTo>
                <a:lnTo>
                  <a:pt x="599058" y="454539"/>
                </a:lnTo>
                <a:lnTo>
                  <a:pt x="603440" y="454539"/>
                </a:lnTo>
                <a:cubicBezTo>
                  <a:pt x="610149" y="454539"/>
                  <a:pt x="615604" y="449181"/>
                  <a:pt x="615604" y="442393"/>
                </a:cubicBezTo>
                <a:cubicBezTo>
                  <a:pt x="615604" y="435695"/>
                  <a:pt x="610149" y="430248"/>
                  <a:pt x="603440" y="430248"/>
                </a:cubicBezTo>
                <a:lnTo>
                  <a:pt x="599058" y="430248"/>
                </a:lnTo>
                <a:lnTo>
                  <a:pt x="599058" y="426229"/>
                </a:lnTo>
                <a:lnTo>
                  <a:pt x="603440" y="426229"/>
                </a:lnTo>
                <a:cubicBezTo>
                  <a:pt x="610149" y="426229"/>
                  <a:pt x="615604" y="420782"/>
                  <a:pt x="615604" y="414083"/>
                </a:cubicBezTo>
                <a:cubicBezTo>
                  <a:pt x="615604" y="407386"/>
                  <a:pt x="610149" y="401938"/>
                  <a:pt x="603440" y="401938"/>
                </a:cubicBezTo>
                <a:lnTo>
                  <a:pt x="599058" y="401938"/>
                </a:lnTo>
                <a:lnTo>
                  <a:pt x="599058" y="386934"/>
                </a:lnTo>
                <a:cubicBezTo>
                  <a:pt x="599058" y="386934"/>
                  <a:pt x="599058" y="386846"/>
                  <a:pt x="598968" y="386756"/>
                </a:cubicBezTo>
                <a:cubicBezTo>
                  <a:pt x="599058" y="382291"/>
                  <a:pt x="596642" y="378004"/>
                  <a:pt x="592528" y="375860"/>
                </a:cubicBezTo>
                <a:lnTo>
                  <a:pt x="474913" y="313526"/>
                </a:lnTo>
                <a:lnTo>
                  <a:pt x="474913" y="266909"/>
                </a:lnTo>
                <a:lnTo>
                  <a:pt x="574730" y="266909"/>
                </a:lnTo>
                <a:lnTo>
                  <a:pt x="574730" y="270927"/>
                </a:lnTo>
                <a:lnTo>
                  <a:pt x="570346" y="270927"/>
                </a:lnTo>
                <a:cubicBezTo>
                  <a:pt x="563639" y="270927"/>
                  <a:pt x="558182" y="276375"/>
                  <a:pt x="558182" y="283073"/>
                </a:cubicBezTo>
                <a:cubicBezTo>
                  <a:pt x="558182" y="289771"/>
                  <a:pt x="563639" y="295218"/>
                  <a:pt x="570346" y="295218"/>
                </a:cubicBezTo>
                <a:lnTo>
                  <a:pt x="574730" y="295218"/>
                </a:lnTo>
                <a:lnTo>
                  <a:pt x="574730" y="299326"/>
                </a:lnTo>
                <a:lnTo>
                  <a:pt x="570346" y="299326"/>
                </a:lnTo>
                <a:cubicBezTo>
                  <a:pt x="563639" y="299326"/>
                  <a:pt x="558182" y="304684"/>
                  <a:pt x="558182" y="311472"/>
                </a:cubicBezTo>
                <a:cubicBezTo>
                  <a:pt x="558182" y="318170"/>
                  <a:pt x="563639" y="323617"/>
                  <a:pt x="570346" y="323617"/>
                </a:cubicBezTo>
                <a:lnTo>
                  <a:pt x="574730" y="323617"/>
                </a:lnTo>
                <a:lnTo>
                  <a:pt x="574730" y="327994"/>
                </a:lnTo>
                <a:cubicBezTo>
                  <a:pt x="574730" y="334691"/>
                  <a:pt x="580185" y="340139"/>
                  <a:pt x="586894" y="340139"/>
                </a:cubicBezTo>
                <a:cubicBezTo>
                  <a:pt x="593601" y="340139"/>
                  <a:pt x="599058" y="334691"/>
                  <a:pt x="599058" y="327994"/>
                </a:cubicBezTo>
                <a:lnTo>
                  <a:pt x="599058" y="323617"/>
                </a:lnTo>
                <a:lnTo>
                  <a:pt x="603440" y="323617"/>
                </a:lnTo>
                <a:cubicBezTo>
                  <a:pt x="610149" y="323617"/>
                  <a:pt x="615604" y="318170"/>
                  <a:pt x="615604" y="311472"/>
                </a:cubicBezTo>
                <a:cubicBezTo>
                  <a:pt x="615604" y="304684"/>
                  <a:pt x="610149" y="299326"/>
                  <a:pt x="603440" y="299326"/>
                </a:cubicBezTo>
                <a:lnTo>
                  <a:pt x="599058" y="299326"/>
                </a:lnTo>
                <a:lnTo>
                  <a:pt x="599058" y="295218"/>
                </a:lnTo>
                <a:lnTo>
                  <a:pt x="603440" y="295218"/>
                </a:lnTo>
                <a:cubicBezTo>
                  <a:pt x="610149" y="295218"/>
                  <a:pt x="615604" y="289771"/>
                  <a:pt x="615604" y="283073"/>
                </a:cubicBezTo>
                <a:cubicBezTo>
                  <a:pt x="615604" y="276375"/>
                  <a:pt x="610149" y="270927"/>
                  <a:pt x="603440" y="270927"/>
                </a:cubicBezTo>
                <a:lnTo>
                  <a:pt x="599058" y="270927"/>
                </a:lnTo>
                <a:lnTo>
                  <a:pt x="599058" y="255924"/>
                </a:lnTo>
                <a:cubicBezTo>
                  <a:pt x="599058" y="255835"/>
                  <a:pt x="598968" y="255656"/>
                  <a:pt x="598968" y="255477"/>
                </a:cubicBezTo>
                <a:cubicBezTo>
                  <a:pt x="599237" y="250834"/>
                  <a:pt x="596822" y="246280"/>
                  <a:pt x="592528" y="244047"/>
                </a:cubicBezTo>
                <a:lnTo>
                  <a:pt x="516234" y="203681"/>
                </a:lnTo>
                <a:cubicBezTo>
                  <a:pt x="510332" y="200466"/>
                  <a:pt x="502908" y="202788"/>
                  <a:pt x="499777" y="208682"/>
                </a:cubicBezTo>
                <a:cubicBezTo>
                  <a:pt x="496646" y="214576"/>
                  <a:pt x="498883" y="221989"/>
                  <a:pt x="504786" y="225114"/>
                </a:cubicBezTo>
                <a:lnTo>
                  <a:pt x="537969" y="242618"/>
                </a:lnTo>
                <a:lnTo>
                  <a:pt x="474913" y="242618"/>
                </a:lnTo>
                <a:lnTo>
                  <a:pt x="474913" y="189124"/>
                </a:lnTo>
                <a:cubicBezTo>
                  <a:pt x="474913" y="189034"/>
                  <a:pt x="474913" y="188946"/>
                  <a:pt x="474913" y="188856"/>
                </a:cubicBezTo>
                <a:cubicBezTo>
                  <a:pt x="474823" y="186534"/>
                  <a:pt x="474197" y="184212"/>
                  <a:pt x="472856" y="182247"/>
                </a:cubicBezTo>
                <a:lnTo>
                  <a:pt x="419637" y="104016"/>
                </a:lnTo>
                <a:cubicBezTo>
                  <a:pt x="417401" y="100623"/>
                  <a:pt x="413556" y="98658"/>
                  <a:pt x="409531" y="98658"/>
                </a:cubicBezTo>
                <a:close/>
                <a:moveTo>
                  <a:pt x="134503" y="0"/>
                </a:moveTo>
                <a:lnTo>
                  <a:pt x="684647" y="0"/>
                </a:lnTo>
                <a:cubicBezTo>
                  <a:pt x="758931" y="0"/>
                  <a:pt x="819150" y="60219"/>
                  <a:pt x="819150" y="134503"/>
                </a:cubicBezTo>
                <a:lnTo>
                  <a:pt x="819150" y="672497"/>
                </a:lnTo>
                <a:cubicBezTo>
                  <a:pt x="819150" y="746781"/>
                  <a:pt x="758931" y="807000"/>
                  <a:pt x="684647" y="807000"/>
                </a:cubicBezTo>
                <a:lnTo>
                  <a:pt x="134503" y="807000"/>
                </a:lnTo>
                <a:cubicBezTo>
                  <a:pt x="60219" y="807000"/>
                  <a:pt x="0" y="746781"/>
                  <a:pt x="0" y="672497"/>
                </a:cubicBezTo>
                <a:lnTo>
                  <a:pt x="0" y="134503"/>
                </a:lnTo>
                <a:cubicBezTo>
                  <a:pt x="0" y="60219"/>
                  <a:pt x="60219" y="0"/>
                  <a:pt x="13450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1625" y="2196261"/>
            <a:ext cx="377670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进一步完善多尺度特征融合可以增强模型对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小尺寸目标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大尺寸目标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的检测能力，从而提高模型的精度和召回率。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1624" y="4635091"/>
            <a:ext cx="3645179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通过进一步优化或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Focal Loss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latin typeface="+mn-ea"/>
                <a:cs typeface="+mn-ea"/>
              </a:rPr>
              <a:t>IoU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 Loss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等损失函数解决例如类别不平衡等问题。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65979" y="2206052"/>
            <a:ext cx="3157928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YOLO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的性能很大程度上取决于其骨干网络，好的骨架网络可以改善检测的准确性和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65979" y="4644329"/>
            <a:ext cx="3417475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对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Anchor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的设计进行优化，更好地适应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目标的形状和比例分布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，提高检测的精度和召回率。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1624" y="1711038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多尺度特征融合</a:t>
            </a:r>
          </a:p>
        </p:txBody>
      </p:sp>
      <p:sp>
        <p:nvSpPr>
          <p:cNvPr id="51" name="矩形 50"/>
          <p:cNvSpPr/>
          <p:nvPr/>
        </p:nvSpPr>
        <p:spPr>
          <a:xfrm>
            <a:off x="761624" y="416839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损失函数优化</a:t>
            </a:r>
          </a:p>
        </p:txBody>
      </p:sp>
      <p:sp>
        <p:nvSpPr>
          <p:cNvPr id="55" name="矩形 54"/>
          <p:cNvSpPr/>
          <p:nvPr/>
        </p:nvSpPr>
        <p:spPr>
          <a:xfrm>
            <a:off x="6570761" y="1720829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改进骨干网络架构</a:t>
            </a:r>
          </a:p>
        </p:txBody>
      </p:sp>
      <p:sp>
        <p:nvSpPr>
          <p:cNvPr id="59" name="矩形 58"/>
          <p:cNvSpPr/>
          <p:nvPr/>
        </p:nvSpPr>
        <p:spPr>
          <a:xfrm>
            <a:off x="6565979" y="4177633"/>
            <a:ext cx="201048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Anchor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设计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37028" y="455223"/>
            <a:ext cx="6006622" cy="953035"/>
            <a:chOff x="337028" y="455224"/>
            <a:chExt cx="5422461" cy="863354"/>
          </a:xfrm>
        </p:grpSpPr>
        <p:sp>
          <p:nvSpPr>
            <p:cNvPr id="65" name="矩形 64"/>
            <p:cNvSpPr/>
            <p:nvPr/>
          </p:nvSpPr>
          <p:spPr>
            <a:xfrm>
              <a:off x="479373" y="795358"/>
              <a:ext cx="41344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基于模型的算法提升方法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9" name="battery_95172"/>
          <p:cNvSpPr/>
          <p:nvPr/>
        </p:nvSpPr>
        <p:spPr>
          <a:xfrm>
            <a:off x="4776333" y="4629690"/>
            <a:ext cx="703580" cy="1074210"/>
          </a:xfrm>
          <a:custGeom>
            <a:avLst/>
            <a:gdLst>
              <a:gd name="T0" fmla="*/ 2827 w 3227"/>
              <a:gd name="T1" fmla="*/ 522 h 4934"/>
              <a:gd name="T2" fmla="*/ 2533 w 3227"/>
              <a:gd name="T3" fmla="*/ 522 h 4934"/>
              <a:gd name="T4" fmla="*/ 2533 w 3227"/>
              <a:gd name="T5" fmla="*/ 267 h 4934"/>
              <a:gd name="T6" fmla="*/ 2266 w 3227"/>
              <a:gd name="T7" fmla="*/ 0 h 4934"/>
              <a:gd name="T8" fmla="*/ 961 w 3227"/>
              <a:gd name="T9" fmla="*/ 0 h 4934"/>
              <a:gd name="T10" fmla="*/ 695 w 3227"/>
              <a:gd name="T11" fmla="*/ 267 h 4934"/>
              <a:gd name="T12" fmla="*/ 695 w 3227"/>
              <a:gd name="T13" fmla="*/ 522 h 4934"/>
              <a:gd name="T14" fmla="*/ 400 w 3227"/>
              <a:gd name="T15" fmla="*/ 522 h 4934"/>
              <a:gd name="T16" fmla="*/ 0 w 3227"/>
              <a:gd name="T17" fmla="*/ 922 h 4934"/>
              <a:gd name="T18" fmla="*/ 0 w 3227"/>
              <a:gd name="T19" fmla="*/ 4534 h 4934"/>
              <a:gd name="T20" fmla="*/ 400 w 3227"/>
              <a:gd name="T21" fmla="*/ 4934 h 4934"/>
              <a:gd name="T22" fmla="*/ 2827 w 3227"/>
              <a:gd name="T23" fmla="*/ 4934 h 4934"/>
              <a:gd name="T24" fmla="*/ 3227 w 3227"/>
              <a:gd name="T25" fmla="*/ 4534 h 4934"/>
              <a:gd name="T26" fmla="*/ 3227 w 3227"/>
              <a:gd name="T27" fmla="*/ 922 h 4934"/>
              <a:gd name="T28" fmla="*/ 2827 w 3227"/>
              <a:gd name="T29" fmla="*/ 522 h 4934"/>
              <a:gd name="T30" fmla="*/ 1544 w 3227"/>
              <a:gd name="T31" fmla="*/ 3393 h 4934"/>
              <a:gd name="T32" fmla="*/ 830 w 3227"/>
              <a:gd name="T33" fmla="*/ 2679 h 4934"/>
              <a:gd name="T34" fmla="*/ 1200 w 3227"/>
              <a:gd name="T35" fmla="*/ 2308 h 4934"/>
              <a:gd name="T36" fmla="*/ 1544 w 3227"/>
              <a:gd name="T37" fmla="*/ 2652 h 4934"/>
              <a:gd name="T38" fmla="*/ 2170 w 3227"/>
              <a:gd name="T39" fmla="*/ 2026 h 4934"/>
              <a:gd name="T40" fmla="*/ 2541 w 3227"/>
              <a:gd name="T41" fmla="*/ 2396 h 4934"/>
              <a:gd name="T42" fmla="*/ 1544 w 3227"/>
              <a:gd name="T43" fmla="*/ 3393 h 4934"/>
              <a:gd name="T44" fmla="*/ 2827 w 3227"/>
              <a:gd name="T45" fmla="*/ 1264 h 4934"/>
              <a:gd name="T46" fmla="*/ 400 w 3227"/>
              <a:gd name="T47" fmla="*/ 1264 h 4934"/>
              <a:gd name="T48" fmla="*/ 400 w 3227"/>
              <a:gd name="T49" fmla="*/ 922 h 4934"/>
              <a:gd name="T50" fmla="*/ 2827 w 3227"/>
              <a:gd name="T51" fmla="*/ 922 h 4934"/>
              <a:gd name="T52" fmla="*/ 2827 w 3227"/>
              <a:gd name="T53" fmla="*/ 1264 h 4934"/>
              <a:gd name="T54" fmla="*/ 2827 w 3227"/>
              <a:gd name="T55" fmla="*/ 1264 h 4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27" h="4934">
                <a:moveTo>
                  <a:pt x="2827" y="522"/>
                </a:moveTo>
                <a:lnTo>
                  <a:pt x="2533" y="522"/>
                </a:lnTo>
                <a:lnTo>
                  <a:pt x="2533" y="267"/>
                </a:lnTo>
                <a:cubicBezTo>
                  <a:pt x="2533" y="120"/>
                  <a:pt x="2413" y="0"/>
                  <a:pt x="2266" y="0"/>
                </a:cubicBezTo>
                <a:lnTo>
                  <a:pt x="961" y="0"/>
                </a:lnTo>
                <a:cubicBezTo>
                  <a:pt x="814" y="0"/>
                  <a:pt x="695" y="120"/>
                  <a:pt x="695" y="267"/>
                </a:cubicBezTo>
                <a:lnTo>
                  <a:pt x="695" y="522"/>
                </a:lnTo>
                <a:lnTo>
                  <a:pt x="400" y="522"/>
                </a:lnTo>
                <a:cubicBezTo>
                  <a:pt x="180" y="522"/>
                  <a:pt x="0" y="702"/>
                  <a:pt x="0" y="922"/>
                </a:cubicBezTo>
                <a:lnTo>
                  <a:pt x="0" y="4534"/>
                </a:lnTo>
                <a:cubicBezTo>
                  <a:pt x="0" y="4754"/>
                  <a:pt x="180" y="4934"/>
                  <a:pt x="400" y="4934"/>
                </a:cubicBezTo>
                <a:lnTo>
                  <a:pt x="2827" y="4934"/>
                </a:lnTo>
                <a:cubicBezTo>
                  <a:pt x="3048" y="4934"/>
                  <a:pt x="3227" y="4754"/>
                  <a:pt x="3227" y="4534"/>
                </a:cubicBezTo>
                <a:lnTo>
                  <a:pt x="3227" y="922"/>
                </a:lnTo>
                <a:cubicBezTo>
                  <a:pt x="3227" y="702"/>
                  <a:pt x="3048" y="522"/>
                  <a:pt x="2827" y="522"/>
                </a:cubicBezTo>
                <a:close/>
                <a:moveTo>
                  <a:pt x="1544" y="3393"/>
                </a:moveTo>
                <a:lnTo>
                  <a:pt x="830" y="2679"/>
                </a:lnTo>
                <a:lnTo>
                  <a:pt x="1200" y="2308"/>
                </a:lnTo>
                <a:lnTo>
                  <a:pt x="1544" y="2652"/>
                </a:lnTo>
                <a:lnTo>
                  <a:pt x="2170" y="2026"/>
                </a:lnTo>
                <a:lnTo>
                  <a:pt x="2541" y="2396"/>
                </a:lnTo>
                <a:lnTo>
                  <a:pt x="1544" y="3393"/>
                </a:lnTo>
                <a:close/>
                <a:moveTo>
                  <a:pt x="2827" y="1264"/>
                </a:moveTo>
                <a:lnTo>
                  <a:pt x="400" y="1264"/>
                </a:lnTo>
                <a:lnTo>
                  <a:pt x="400" y="922"/>
                </a:lnTo>
                <a:lnTo>
                  <a:pt x="2827" y="922"/>
                </a:lnTo>
                <a:lnTo>
                  <a:pt x="2827" y="1264"/>
                </a:lnTo>
                <a:lnTo>
                  <a:pt x="2827" y="126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confont-10670-5169314"/>
          <p:cNvSpPr/>
          <p:nvPr/>
        </p:nvSpPr>
        <p:spPr>
          <a:xfrm>
            <a:off x="10142965" y="2107735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ospital-computer_73932"/>
          <p:cNvSpPr/>
          <p:nvPr/>
        </p:nvSpPr>
        <p:spPr>
          <a:xfrm>
            <a:off x="4610200" y="2081812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695325" y="18859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95325" y="43243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494103" y="18951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494103" y="43335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9" grpId="0" animBg="1"/>
      <p:bldP spid="70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27506" y="1604667"/>
            <a:ext cx="3375274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 err="1">
                <a:latin typeface="+mn-ea"/>
                <a:cs typeface="+mn-ea"/>
                <a:sym typeface="+mn-lt"/>
              </a:rPr>
              <a:t>提供更全面和准确的信息，有助于算法的训练和</a:t>
            </a:r>
            <a:r>
              <a:rPr sz="1400" b="1" dirty="0" err="1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泛化能力</a:t>
            </a:r>
            <a:r>
              <a:rPr sz="1400" b="1" dirty="0" err="1">
                <a:latin typeface="+mn-ea"/>
                <a:cs typeface="+mn-ea"/>
                <a:sym typeface="+mn-lt"/>
              </a:rPr>
              <a:t>的提升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；</a:t>
            </a:r>
            <a:r>
              <a:rPr sz="1400" b="1" dirty="0" err="1">
                <a:latin typeface="+mn-ea"/>
                <a:cs typeface="+mn-ea"/>
                <a:sym typeface="+mn-lt"/>
              </a:rPr>
              <a:t>可以覆盖更多的场景和变化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051" y="3559836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通过对已有数据进行扩充和变换，生成新的样本数据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sz="1400" b="1" dirty="0">
                <a:latin typeface="+mn-ea"/>
                <a:cs typeface="+mn-ea"/>
              </a:rPr>
              <a:t>可以增加数据的多样性，提高算法的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泛化能力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229933" y="1615387"/>
            <a:ext cx="3157928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数据清洗和预处理可以消除噪声、异常值和缺失数据等问题，提高数据的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质量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一致性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12424" y="3588911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通过人工检查、半监督学习或主动学习等方法，修正错误的标签信息，使得数据集更加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可靠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准确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983438" y="1108657"/>
            <a:ext cx="13258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增加数据量</a:t>
            </a:r>
          </a:p>
        </p:txBody>
      </p:sp>
      <p:sp>
        <p:nvSpPr>
          <p:cNvPr id="51" name="矩形 50"/>
          <p:cNvSpPr/>
          <p:nvPr/>
        </p:nvSpPr>
        <p:spPr>
          <a:xfrm>
            <a:off x="923137" y="3057868"/>
            <a:ext cx="10972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数据增强</a:t>
            </a:r>
          </a:p>
        </p:txBody>
      </p:sp>
      <p:sp>
        <p:nvSpPr>
          <p:cNvPr id="59" name="矩形 58"/>
          <p:cNvSpPr/>
          <p:nvPr/>
        </p:nvSpPr>
        <p:spPr>
          <a:xfrm>
            <a:off x="7212424" y="2979069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标签纠错和修正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354330" y="277495"/>
            <a:ext cx="4698722" cy="584775"/>
            <a:chOff x="2577299" y="435819"/>
            <a:chExt cx="4699017" cy="584399"/>
          </a:xfrm>
        </p:grpSpPr>
        <p:sp>
          <p:nvSpPr>
            <p:cNvPr id="67" name="矩形 66"/>
            <p:cNvSpPr/>
            <p:nvPr/>
          </p:nvSpPr>
          <p:spPr>
            <a:xfrm>
              <a:off x="2577299" y="435819"/>
              <a:ext cx="4699017" cy="584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4B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数据角度提升算法的方法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6525996" y="435819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58520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37642" y="3311233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7105015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140548" y="3281709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08051" y="5325975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过采样或欠采样等方法</a:t>
            </a:r>
            <a:r>
              <a:rPr lang="zh-CN" altLang="en-US" sz="1400" b="1" dirty="0">
                <a:latin typeface="+mn-ea"/>
                <a:cs typeface="+mn-ea"/>
              </a:rPr>
              <a:t>可以</a:t>
            </a:r>
            <a:r>
              <a:rPr lang="zh-CN" sz="1400" b="1" dirty="0">
                <a:latin typeface="+mn-ea"/>
                <a:cs typeface="+mn-ea"/>
              </a:rPr>
              <a:t>平衡各类别之间的样本数量。这有助于提高算法对少数类别的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识别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分类</a:t>
            </a:r>
            <a:r>
              <a:rPr lang="zh-CN" sz="1400" b="1" dirty="0">
                <a:latin typeface="+mn-ea"/>
                <a:cs typeface="+mn-ea"/>
              </a:rPr>
              <a:t>能力。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229933" y="5382772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+mn-ea"/>
                <a:cs typeface="+mn-ea"/>
              </a:rPr>
              <a:t>将来自不同来源的数据进行融合，可以增加数据的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多样性</a:t>
            </a:r>
            <a:r>
              <a:rPr lang="zh-CN" altLang="zh-CN" sz="1400" b="1" dirty="0">
                <a:latin typeface="+mn-ea"/>
                <a:cs typeface="+mn-ea"/>
              </a:rPr>
              <a:t>和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覆盖范围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altLang="zh-CN" sz="1400" b="1" dirty="0">
                <a:latin typeface="+mn-ea"/>
                <a:cs typeface="+mn-ea"/>
              </a:rPr>
              <a:t>获得更全面的信息，提升算法的性能和效果。</a:t>
            </a: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21264" y="4828770"/>
            <a:ext cx="24295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数据采样和平衡</a:t>
            </a:r>
          </a:p>
        </p:txBody>
      </p:sp>
      <p:sp>
        <p:nvSpPr>
          <p:cNvPr id="55" name="矩形 54"/>
          <p:cNvSpPr/>
          <p:nvPr/>
        </p:nvSpPr>
        <p:spPr>
          <a:xfrm>
            <a:off x="7240270" y="1102360"/>
            <a:ext cx="20116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数据清洗和预处理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7170540" y="4790156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多源数据融合</a:t>
            </a: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854589" y="513103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7117079" y="5092161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513" y="228159"/>
            <a:ext cx="2860157" cy="853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8579" y="1201863"/>
            <a:ext cx="1507469" cy="142895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9756" y="3157995"/>
            <a:ext cx="1939473" cy="1571570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9756" y="5098645"/>
            <a:ext cx="1965534" cy="1449475"/>
          </a:xfrm>
          <a:prstGeom prst="rect">
            <a:avLst/>
          </a:prstGeom>
          <a:effectLst>
            <a:softEdge rad="114300"/>
          </a:effectLst>
        </p:spPr>
      </p:pic>
    </p:spTree>
    <p:custDataLst>
      <p:tags r:id="rId1"/>
    </p:custData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077525" y="4187360"/>
            <a:ext cx="7276275" cy="2125067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79445" y="1922790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589070" y="1204215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减少模型参数数量</a:t>
            </a:r>
          </a:p>
        </p:txBody>
      </p:sp>
      <p:sp>
        <p:nvSpPr>
          <p:cNvPr id="15" name="TextBox 70"/>
          <p:cNvSpPr txBox="1"/>
          <p:nvPr/>
        </p:nvSpPr>
        <p:spPr>
          <a:xfrm>
            <a:off x="4942330" y="2451261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剪枝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筛选并删除一些对模型精度影响不大的冗余参数，然后重新训练模型以维持模型性能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方正兰亭细黑_GBK_M" panose="02010600010101010101" pitchFamily="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0" y="1929796"/>
            <a:ext cx="4423265" cy="18879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6" y="3984234"/>
            <a:ext cx="4442449" cy="2532186"/>
          </a:xfrm>
          <a:prstGeom prst="rect">
            <a:avLst/>
          </a:prstGeom>
        </p:spPr>
      </p:pic>
      <p:sp>
        <p:nvSpPr>
          <p:cNvPr id="22" name="TextBox 70"/>
          <p:cNvSpPr txBox="1"/>
          <p:nvPr/>
        </p:nvSpPr>
        <p:spPr>
          <a:xfrm>
            <a:off x="4961514" y="4834394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参数共享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不一定要裁剪和丢弃权重，而是当边权重基本相似时，我们可以在多个边上共享它们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方正兰亭细黑_GBK_M" panose="02010600010101010101" pitchFamily="2" charset="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768011" y="438946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87442" y="163111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4722210" y="1836543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网络量化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9" y="1412492"/>
            <a:ext cx="3764927" cy="249070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22210" y="2607969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减少每个权重参数的存储位数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3328" r="7383"/>
          <a:stretch>
            <a:fillRect/>
          </a:stretch>
        </p:blipFill>
        <p:spPr>
          <a:xfrm>
            <a:off x="220752" y="4389462"/>
            <a:ext cx="4366690" cy="1887940"/>
          </a:xfrm>
          <a:prstGeom prst="rect">
            <a:avLst/>
          </a:prstGeom>
        </p:spPr>
      </p:pic>
      <p:sp>
        <p:nvSpPr>
          <p:cNvPr id="18" name="TextBox 64"/>
          <p:cNvSpPr txBox="1"/>
          <p:nvPr/>
        </p:nvSpPr>
        <p:spPr>
          <a:xfrm>
            <a:off x="4722210" y="453658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知识蒸馏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722210" y="5198199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不仅使用训练数据集中给出的标签，而是充分使用更大模型提取的精细化知识</a:t>
            </a:r>
            <a:endParaRPr lang="zh-CN" altLang="en-US" sz="24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76358" y="4126038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59794" y="1450307"/>
            <a:ext cx="7276275" cy="1978693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4359794" y="1688313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结构优化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小型模型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59794" y="2387232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对模型进行优化设计，选用轻量级模型</a:t>
            </a:r>
          </a:p>
        </p:txBody>
      </p:sp>
      <p:sp>
        <p:nvSpPr>
          <p:cNvPr id="18" name="TextBox 64"/>
          <p:cNvSpPr txBox="1"/>
          <p:nvPr/>
        </p:nvSpPr>
        <p:spPr>
          <a:xfrm>
            <a:off x="4394000" y="4255799"/>
            <a:ext cx="354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数据处理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转换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66255" y="4950500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减少输入数据的维度和数量来加速计算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1" y="1410269"/>
            <a:ext cx="4028667" cy="2221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2377"/>
          <a:stretch>
            <a:fillRect/>
          </a:stretch>
        </p:blipFill>
        <p:spPr>
          <a:xfrm>
            <a:off x="426892" y="3877452"/>
            <a:ext cx="3932902" cy="2385113"/>
          </a:xfrm>
          <a:prstGeom prst="rect">
            <a:avLst/>
          </a:prstGeom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327791" y="294757"/>
            <a:ext cx="32367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4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4030" y="880639"/>
            <a:ext cx="1129792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性能度量</a:t>
            </a:r>
            <a:endParaRPr lang="en-US" altLang="zh-CN" sz="2400" b="1" i="0" dirty="0">
              <a:effectLst/>
              <a:latin typeface="+mj-ea"/>
              <a:ea typeface="+mj-ea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pPr algn="l"/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度量一个模型完整应用的有效性：性能度量</a:t>
            </a:r>
            <a:r>
              <a:rPr lang="en-US" altLang="zh-CN" sz="2400" dirty="0">
                <a:solidFill>
                  <a:srgbClr val="4D4D4D"/>
                </a:solidFill>
                <a:latin typeface="+mn-ea"/>
              </a:rPr>
              <a:t>,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通常使用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+mn-ea"/>
              </a:rPr>
              <a:t>准确率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+mn-ea"/>
              </a:rPr>
              <a:t>错误率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，以及更高级的度量。</a:t>
            </a:r>
            <a:endParaRPr lang="en-US" altLang="zh-CN" sz="2400" b="0" i="0" dirty="0">
              <a:solidFill>
                <a:srgbClr val="4D4D4D"/>
              </a:solidFill>
              <a:effectLst/>
              <a:latin typeface="+mn-ea"/>
            </a:endParaRPr>
          </a:p>
          <a:p>
            <a:pPr algn="l"/>
            <a:endParaRPr lang="zh-CN" altLang="en-US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sz="2400" b="1" i="0" dirty="0">
                <a:effectLst/>
                <a:latin typeface="+mj-ea"/>
                <a:ea typeface="+mj-ea"/>
              </a:rPr>
              <a:t>2. </a:t>
            </a:r>
            <a:r>
              <a:rPr lang="zh-CN" altLang="en-US" sz="2400" b="1" i="0" dirty="0">
                <a:effectLst/>
                <a:latin typeface="+mj-ea"/>
                <a:ea typeface="+mj-ea"/>
              </a:rPr>
              <a:t>默认的基准模型</a:t>
            </a:r>
            <a:endParaRPr lang="en-US" altLang="zh-CN" sz="2400" b="1" i="0" dirty="0">
              <a:effectLst/>
              <a:latin typeface="+mj-ea"/>
              <a:ea typeface="+mj-ea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         确定性能度量和目标后，下一步工作是尽快建立一个合理的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+mn-ea"/>
              </a:rPr>
              <a:t>端对端（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+mn-ea"/>
              </a:rPr>
              <a:t>end-to-end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+mn-ea"/>
              </a:rPr>
              <a:t>）系统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en-US" altLang="zh-CN" sz="2400" b="0" i="0" dirty="0">
              <a:solidFill>
                <a:srgbClr val="4D4D4D"/>
              </a:solidFill>
              <a:effectLst/>
              <a:latin typeface="+mn-ea"/>
            </a:endParaRPr>
          </a:p>
          <a:p>
            <a:endParaRPr lang="en-US" altLang="zh-CN" sz="2400" b="0" i="0" dirty="0">
              <a:solidFill>
                <a:srgbClr val="4D4D4D"/>
              </a:solidFill>
              <a:effectLst/>
              <a:latin typeface="+mn-ea"/>
            </a:endParaRPr>
          </a:p>
          <a:p>
            <a:r>
              <a:rPr lang="en-US" altLang="zh-CN" sz="2400" b="1" i="0" dirty="0">
                <a:effectLst/>
                <a:latin typeface="+mj-ea"/>
                <a:ea typeface="+mj-ea"/>
              </a:rPr>
              <a:t>3. </a:t>
            </a:r>
            <a:r>
              <a:rPr lang="zh-CN" altLang="en-US" sz="2400" b="1" i="0" dirty="0">
                <a:effectLst/>
                <a:latin typeface="+mj-ea"/>
                <a:ea typeface="+mj-ea"/>
              </a:rPr>
              <a:t>决定是否收集更多数据？</a:t>
            </a:r>
            <a:endParaRPr lang="en-US" altLang="zh-CN" sz="2400" b="0" i="0" dirty="0">
              <a:solidFill>
                <a:srgbClr val="4D4D4D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9" name="矩形 36">
            <a:extLst>
              <a:ext uri="{FF2B5EF4-FFF2-40B4-BE49-F238E27FC236}">
                <a16:creationId xmlns:a16="http://schemas.microsoft.com/office/drawing/2014/main" id="{C3D7EC14-909E-411B-9371-C2383599B3EA}"/>
              </a:ext>
            </a:extLst>
          </p:cNvPr>
          <p:cNvSpPr/>
          <p:nvPr/>
        </p:nvSpPr>
        <p:spPr>
          <a:xfrm>
            <a:off x="422397" y="4998333"/>
            <a:ext cx="15726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搭建出第一个基准模型</a:t>
            </a: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82C007A1-1C9F-4F52-8CDC-1D3961A0E109}"/>
              </a:ext>
            </a:extLst>
          </p:cNvPr>
          <p:cNvSpPr/>
          <p:nvPr/>
        </p:nvSpPr>
        <p:spPr>
          <a:xfrm>
            <a:off x="381650" y="4998333"/>
            <a:ext cx="1656549" cy="66937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箭头: 下 41">
            <a:extLst>
              <a:ext uri="{FF2B5EF4-FFF2-40B4-BE49-F238E27FC236}">
                <a16:creationId xmlns:a16="http://schemas.microsoft.com/office/drawing/2014/main" id="{13DEC4FB-A1FB-4824-B6FF-2EE8765670EE}"/>
              </a:ext>
            </a:extLst>
          </p:cNvPr>
          <p:cNvSpPr/>
          <p:nvPr/>
        </p:nvSpPr>
        <p:spPr>
          <a:xfrm rot="16200000">
            <a:off x="2314750" y="4927276"/>
            <a:ext cx="562568" cy="811484"/>
          </a:xfrm>
          <a:prstGeom prst="downArrow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36">
            <a:extLst>
              <a:ext uri="{FF2B5EF4-FFF2-40B4-BE49-F238E27FC236}">
                <a16:creationId xmlns:a16="http://schemas.microsoft.com/office/drawing/2014/main" id="{2ECE60F8-02A9-0C19-F3EE-1D7B536EB6CA}"/>
              </a:ext>
            </a:extLst>
          </p:cNvPr>
          <p:cNvSpPr/>
          <p:nvPr/>
        </p:nvSpPr>
        <p:spPr>
          <a:xfrm>
            <a:off x="3195530" y="4998333"/>
            <a:ext cx="15726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训练集上的性能是否可接受</a:t>
            </a:r>
          </a:p>
        </p:txBody>
      </p:sp>
      <p:sp>
        <p:nvSpPr>
          <p:cNvPr id="30" name="矩形: 圆角 51">
            <a:extLst>
              <a:ext uri="{FF2B5EF4-FFF2-40B4-BE49-F238E27FC236}">
                <a16:creationId xmlns:a16="http://schemas.microsoft.com/office/drawing/2014/main" id="{3F1DCF04-CDCE-CC34-8C6A-CBFC8A3A883F}"/>
              </a:ext>
            </a:extLst>
          </p:cNvPr>
          <p:cNvSpPr/>
          <p:nvPr/>
        </p:nvSpPr>
        <p:spPr>
          <a:xfrm>
            <a:off x="3154783" y="4998333"/>
            <a:ext cx="1656549" cy="66937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右大括号 1">
            <a:extLst>
              <a:ext uri="{FF2B5EF4-FFF2-40B4-BE49-F238E27FC236}">
                <a16:creationId xmlns:a16="http://schemas.microsoft.com/office/drawing/2014/main" id="{4781B871-9CE7-EA36-EA8B-B28DE1BC3D6F}"/>
              </a:ext>
            </a:extLst>
          </p:cNvPr>
          <p:cNvSpPr/>
          <p:nvPr/>
        </p:nvSpPr>
        <p:spPr>
          <a:xfrm rot="10800000">
            <a:off x="5980377" y="4833081"/>
            <a:ext cx="231246" cy="1068353"/>
          </a:xfrm>
          <a:prstGeom prst="rightBrace">
            <a:avLst>
              <a:gd name="adj1" fmla="val 45797"/>
              <a:gd name="adj2" fmla="val 50000"/>
            </a:avLst>
          </a:prstGeom>
          <a:ln w="38100">
            <a:solidFill>
              <a:srgbClr val="0F8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箭头: 下 41">
            <a:extLst>
              <a:ext uri="{FF2B5EF4-FFF2-40B4-BE49-F238E27FC236}">
                <a16:creationId xmlns:a16="http://schemas.microsoft.com/office/drawing/2014/main" id="{BF421D91-17EB-7ADC-9FF3-433FBF0E5457}"/>
              </a:ext>
            </a:extLst>
          </p:cNvPr>
          <p:cNvSpPr/>
          <p:nvPr/>
        </p:nvSpPr>
        <p:spPr>
          <a:xfrm rot="16200000">
            <a:off x="5088944" y="4927276"/>
            <a:ext cx="562568" cy="811484"/>
          </a:xfrm>
          <a:prstGeom prst="downArrow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49D6F335-B031-A756-C4A8-7DE4A71AAF2D}"/>
              </a:ext>
            </a:extLst>
          </p:cNvPr>
          <p:cNvSpPr/>
          <p:nvPr/>
        </p:nvSpPr>
        <p:spPr>
          <a:xfrm>
            <a:off x="6491492" y="5566750"/>
            <a:ext cx="15726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度量测试集上性能</a:t>
            </a:r>
          </a:p>
        </p:txBody>
      </p:sp>
      <p:sp>
        <p:nvSpPr>
          <p:cNvPr id="35" name="矩形: 圆角 51">
            <a:extLst>
              <a:ext uri="{FF2B5EF4-FFF2-40B4-BE49-F238E27FC236}">
                <a16:creationId xmlns:a16="http://schemas.microsoft.com/office/drawing/2014/main" id="{8B33A1F2-40D8-8CD7-9082-3EB281C08312}"/>
              </a:ext>
            </a:extLst>
          </p:cNvPr>
          <p:cNvSpPr/>
          <p:nvPr/>
        </p:nvSpPr>
        <p:spPr>
          <a:xfrm>
            <a:off x="6450745" y="5566750"/>
            <a:ext cx="1656549" cy="669370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矩形 36">
            <a:extLst>
              <a:ext uri="{FF2B5EF4-FFF2-40B4-BE49-F238E27FC236}">
                <a16:creationId xmlns:a16="http://schemas.microsoft.com/office/drawing/2014/main" id="{52D72CC2-E7F2-39B1-8B97-39D8D571F14D}"/>
              </a:ext>
            </a:extLst>
          </p:cNvPr>
          <p:cNvSpPr/>
          <p:nvPr/>
        </p:nvSpPr>
        <p:spPr>
          <a:xfrm>
            <a:off x="6491492" y="4648415"/>
            <a:ext cx="157260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调试优化算法</a:t>
            </a:r>
          </a:p>
        </p:txBody>
      </p:sp>
      <p:sp>
        <p:nvSpPr>
          <p:cNvPr id="37" name="矩形: 圆角 51">
            <a:extLst>
              <a:ext uri="{FF2B5EF4-FFF2-40B4-BE49-F238E27FC236}">
                <a16:creationId xmlns:a16="http://schemas.microsoft.com/office/drawing/2014/main" id="{26CD9AAF-C7BD-AE6E-DDC7-50DD63F5AC1A}"/>
              </a:ext>
            </a:extLst>
          </p:cNvPr>
          <p:cNvSpPr/>
          <p:nvPr/>
        </p:nvSpPr>
        <p:spPr>
          <a:xfrm>
            <a:off x="6450745" y="4648415"/>
            <a:ext cx="1656549" cy="369332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8" name="箭头: 下 41">
            <a:extLst>
              <a:ext uri="{FF2B5EF4-FFF2-40B4-BE49-F238E27FC236}">
                <a16:creationId xmlns:a16="http://schemas.microsoft.com/office/drawing/2014/main" id="{15DB7B10-4F38-0215-C79C-321411A47368}"/>
              </a:ext>
            </a:extLst>
          </p:cNvPr>
          <p:cNvSpPr/>
          <p:nvPr/>
        </p:nvSpPr>
        <p:spPr>
          <a:xfrm rot="16200000">
            <a:off x="8393480" y="5484173"/>
            <a:ext cx="562568" cy="811484"/>
          </a:xfrm>
          <a:prstGeom prst="downArrow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右大括号 1">
            <a:extLst>
              <a:ext uri="{FF2B5EF4-FFF2-40B4-BE49-F238E27FC236}">
                <a16:creationId xmlns:a16="http://schemas.microsoft.com/office/drawing/2014/main" id="{DB017240-2987-8BEE-33FF-2CDBB8D6CEAB}"/>
              </a:ext>
            </a:extLst>
          </p:cNvPr>
          <p:cNvSpPr/>
          <p:nvPr/>
        </p:nvSpPr>
        <p:spPr>
          <a:xfrm rot="10800000">
            <a:off x="9126611" y="5355738"/>
            <a:ext cx="231246" cy="1068353"/>
          </a:xfrm>
          <a:prstGeom prst="rightBrace">
            <a:avLst>
              <a:gd name="adj1" fmla="val 45797"/>
              <a:gd name="adj2" fmla="val 50000"/>
            </a:avLst>
          </a:prstGeom>
          <a:ln w="38100">
            <a:solidFill>
              <a:srgbClr val="0F85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6">
            <a:extLst>
              <a:ext uri="{FF2B5EF4-FFF2-40B4-BE49-F238E27FC236}">
                <a16:creationId xmlns:a16="http://schemas.microsoft.com/office/drawing/2014/main" id="{4A528E28-DA8E-E0E8-43F0-9515AE183268}"/>
              </a:ext>
            </a:extLst>
          </p:cNvPr>
          <p:cNvSpPr/>
          <p:nvPr/>
        </p:nvSpPr>
        <p:spPr>
          <a:xfrm>
            <a:off x="9529787" y="5169166"/>
            <a:ext cx="157260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成立</a:t>
            </a:r>
          </a:p>
        </p:txBody>
      </p:sp>
      <p:sp>
        <p:nvSpPr>
          <p:cNvPr id="41" name="矩形: 圆角 51">
            <a:extLst>
              <a:ext uri="{FF2B5EF4-FFF2-40B4-BE49-F238E27FC236}">
                <a16:creationId xmlns:a16="http://schemas.microsoft.com/office/drawing/2014/main" id="{9E01280A-5CEC-9FAD-5213-C690867A15D5}"/>
              </a:ext>
            </a:extLst>
          </p:cNvPr>
          <p:cNvSpPr/>
          <p:nvPr/>
        </p:nvSpPr>
        <p:spPr>
          <a:xfrm>
            <a:off x="9489041" y="5169166"/>
            <a:ext cx="727262" cy="36512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矩形 36">
            <a:extLst>
              <a:ext uri="{FF2B5EF4-FFF2-40B4-BE49-F238E27FC236}">
                <a16:creationId xmlns:a16="http://schemas.microsoft.com/office/drawing/2014/main" id="{830D39FC-EA66-1673-F870-ABB59FEA2049}"/>
              </a:ext>
            </a:extLst>
          </p:cNvPr>
          <p:cNvSpPr/>
          <p:nvPr/>
        </p:nvSpPr>
        <p:spPr>
          <a:xfrm>
            <a:off x="9489632" y="6213081"/>
            <a:ext cx="157260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收集更多数据</a:t>
            </a:r>
          </a:p>
        </p:txBody>
      </p:sp>
      <p:sp>
        <p:nvSpPr>
          <p:cNvPr id="43" name="矩形: 圆角 51">
            <a:extLst>
              <a:ext uri="{FF2B5EF4-FFF2-40B4-BE49-F238E27FC236}">
                <a16:creationId xmlns:a16="http://schemas.microsoft.com/office/drawing/2014/main" id="{6F6519B9-BD55-911C-707B-3D92CF6866E9}"/>
              </a:ext>
            </a:extLst>
          </p:cNvPr>
          <p:cNvSpPr/>
          <p:nvPr/>
        </p:nvSpPr>
        <p:spPr>
          <a:xfrm>
            <a:off x="9448885" y="6213081"/>
            <a:ext cx="1656549" cy="36512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960" y="2367281"/>
            <a:ext cx="5660521" cy="4687072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3" name="矩形 32"/>
          <p:cNvSpPr/>
          <p:nvPr/>
        </p:nvSpPr>
        <p:spPr>
          <a:xfrm>
            <a:off x="652911" y="583476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6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4242" y="1544711"/>
            <a:ext cx="112979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+mj-ea"/>
                <a:ea typeface="+mj-ea"/>
              </a:rPr>
              <a:t>4. </a:t>
            </a:r>
            <a:r>
              <a:rPr lang="zh-CN" altLang="en-US" sz="2800" b="1" i="0" dirty="0">
                <a:effectLst/>
                <a:latin typeface="+mj-ea"/>
                <a:ea typeface="+mj-ea"/>
              </a:rPr>
              <a:t>超参数</a:t>
            </a:r>
            <a:endParaRPr lang="en-US" altLang="zh-CN" sz="2800" b="1" i="0" dirty="0">
              <a:effectLst/>
              <a:latin typeface="+mj-ea"/>
              <a:ea typeface="+mj-ea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en-US" altLang="zh-CN" sz="2400" dirty="0"/>
              <a:t>       </a:t>
            </a:r>
            <a:r>
              <a:rPr lang="en-US" altLang="zh-CN" sz="2400" dirty="0">
                <a:latin typeface="+mn-ea"/>
              </a:rPr>
              <a:t>4.1 </a:t>
            </a:r>
            <a:r>
              <a:rPr lang="zh-CN" altLang="en-US" sz="2400" dirty="0">
                <a:latin typeface="+mn-ea"/>
              </a:rPr>
              <a:t>手动调整超参数</a:t>
            </a:r>
          </a:p>
          <a:p>
            <a:r>
              <a:rPr lang="en-US" altLang="zh-CN" sz="2400" dirty="0">
                <a:latin typeface="+mn-ea"/>
              </a:rPr>
              <a:t>       4.2 </a:t>
            </a:r>
            <a:r>
              <a:rPr lang="zh-CN" altLang="en-US" sz="2400" dirty="0">
                <a:latin typeface="+mn-ea"/>
              </a:rPr>
              <a:t>自动超参数优化算法</a:t>
            </a:r>
          </a:p>
          <a:p>
            <a:r>
              <a:rPr lang="en-US" altLang="zh-CN" sz="2400" dirty="0">
                <a:latin typeface="+mn-ea"/>
              </a:rPr>
              <a:t>       4.3 </a:t>
            </a:r>
            <a:r>
              <a:rPr lang="zh-CN" altLang="en-US" sz="2400" dirty="0">
                <a:latin typeface="+mn-ea"/>
              </a:rPr>
              <a:t>网格搜索</a:t>
            </a:r>
          </a:p>
          <a:p>
            <a:r>
              <a:rPr lang="en-US" altLang="zh-CN" sz="2400" dirty="0">
                <a:latin typeface="+mn-ea"/>
              </a:rPr>
              <a:t>       4.4 </a:t>
            </a:r>
            <a:r>
              <a:rPr lang="zh-CN" altLang="en-US" sz="2400" dirty="0">
                <a:latin typeface="+mn-ea"/>
              </a:rPr>
              <a:t>随机搜索</a:t>
            </a:r>
          </a:p>
          <a:p>
            <a:r>
              <a:rPr lang="en-US" altLang="zh-CN" sz="2400" dirty="0">
                <a:latin typeface="+mn-ea"/>
              </a:rPr>
              <a:t>       4.5 </a:t>
            </a:r>
            <a:r>
              <a:rPr lang="zh-CN" altLang="en-US" sz="2400" dirty="0">
                <a:latin typeface="+mn-ea"/>
              </a:rPr>
              <a:t>基于模型的超参数优化</a:t>
            </a:r>
            <a:endParaRPr lang="en-US" altLang="zh-CN" sz="2400" dirty="0">
              <a:latin typeface="+mn-ea"/>
            </a:endParaRPr>
          </a:p>
          <a:p>
            <a:endParaRPr lang="en-US" altLang="zh-CN" sz="1000" dirty="0"/>
          </a:p>
          <a:p>
            <a:r>
              <a:rPr lang="en-US" altLang="zh-CN" sz="2800" b="1" i="0" dirty="0">
                <a:effectLst/>
                <a:latin typeface="+mj-ea"/>
                <a:ea typeface="+mj-ea"/>
              </a:rPr>
              <a:t>5. </a:t>
            </a:r>
            <a:r>
              <a:rPr lang="zh-CN" altLang="en-US" sz="2800" b="1" i="0" dirty="0">
                <a:effectLst/>
                <a:latin typeface="+mj-ea"/>
                <a:ea typeface="+mj-ea"/>
              </a:rPr>
              <a:t>调试策略</a:t>
            </a:r>
            <a:endParaRPr lang="en-US" altLang="zh-CN" sz="800" b="1" i="0" dirty="0">
              <a:effectLst/>
              <a:latin typeface="+mj-ea"/>
              <a:ea typeface="+mj-ea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dirty="0">
                <a:latin typeface="+mn-ea"/>
              </a:rPr>
              <a:t>一些重要的调试策略：</a:t>
            </a:r>
            <a:endParaRPr lang="en-US" altLang="zh-CN" sz="2400" dirty="0">
              <a:latin typeface="+mn-ea"/>
            </a:endParaRPr>
          </a:p>
          <a:p>
            <a:endParaRPr lang="en-US" altLang="zh-CN" sz="8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        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可视化计算中模型的行为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        </a:t>
            </a:r>
            <a:r>
              <a:rPr lang="en-US" altLang="zh-CN" sz="2400" dirty="0">
                <a:latin typeface="+mn-ea"/>
              </a:rPr>
              <a:t>&gt;</a:t>
            </a:r>
            <a:r>
              <a:rPr lang="zh-CN" altLang="en-US" sz="2400" dirty="0">
                <a:latin typeface="+mn-ea"/>
              </a:rPr>
              <a:t>可视化最严重的的错误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269" y="3630510"/>
            <a:ext cx="2378655" cy="2945484"/>
          </a:xfrm>
          <a:prstGeom prst="rect">
            <a:avLst/>
          </a:prstGeom>
          <a:effectLst>
            <a:softEdge rad="419100"/>
          </a:effectLst>
        </p:spPr>
      </p:pic>
      <p:grpSp>
        <p:nvGrpSpPr>
          <p:cNvPr id="17" name="组合 16"/>
          <p:cNvGrpSpPr/>
          <p:nvPr/>
        </p:nvGrpSpPr>
        <p:grpSpPr>
          <a:xfrm rot="15599148">
            <a:off x="-2793626" y="-2077398"/>
            <a:ext cx="6196842" cy="565006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54178" y="681645"/>
            <a:ext cx="7202544" cy="1862048"/>
            <a:chOff x="3128419" y="1217930"/>
            <a:chExt cx="7202544" cy="1862048"/>
          </a:xfrm>
        </p:grpSpPr>
        <p:sp>
          <p:nvSpPr>
            <p:cNvPr id="27" name="矩形 26"/>
            <p:cNvSpPr/>
            <p:nvPr/>
          </p:nvSpPr>
          <p:spPr>
            <a:xfrm>
              <a:off x="7376308" y="1783903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</a:t>
              </a:r>
              <a:r>
                <a:rPr lang="zh-CN" alt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背景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128419" y="1217930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1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3105" y="2104049"/>
            <a:ext cx="7329128" cy="1862048"/>
            <a:chOff x="2509393" y="2328995"/>
            <a:chExt cx="7329128" cy="1862048"/>
          </a:xfrm>
        </p:grpSpPr>
        <p:sp>
          <p:nvSpPr>
            <p:cNvPr id="28" name="矩形 27"/>
            <p:cNvSpPr/>
            <p:nvPr/>
          </p:nvSpPr>
          <p:spPr>
            <a:xfrm>
              <a:off x="6883866" y="2960859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项目介绍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09393" y="2328995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2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84325" y="3604806"/>
            <a:ext cx="7475227" cy="1862048"/>
            <a:chOff x="1870852" y="3499161"/>
            <a:chExt cx="7475227" cy="1862048"/>
          </a:xfrm>
        </p:grpSpPr>
        <p:sp>
          <p:nvSpPr>
            <p:cNvPr id="29" name="矩形 28"/>
            <p:cNvSpPr/>
            <p:nvPr/>
          </p:nvSpPr>
          <p:spPr>
            <a:xfrm>
              <a:off x="6391424" y="4137815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项目总结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870852" y="3499161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3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01414" y="4512597"/>
            <a:ext cx="4393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 sz="115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932" y="174786"/>
            <a:ext cx="1068271" cy="1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03" y="290142"/>
            <a:ext cx="3239447" cy="8849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282" y="185892"/>
            <a:ext cx="2457143" cy="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6612524" y="2274190"/>
            <a:ext cx="23134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模型优化与参数配置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-859163" y="357653"/>
            <a:ext cx="7757188" cy="960925"/>
            <a:chOff x="-859163" y="357653"/>
            <a:chExt cx="7757188" cy="960925"/>
          </a:xfrm>
        </p:grpSpPr>
        <p:sp>
          <p:nvSpPr>
            <p:cNvPr id="65" name="矩形 64"/>
            <p:cNvSpPr/>
            <p:nvPr/>
          </p:nvSpPr>
          <p:spPr>
            <a:xfrm>
              <a:off x="479373" y="795358"/>
              <a:ext cx="21659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859163" y="3576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</p:txBody>
        </p:sp>
      </p:grpSp>
      <p:sp>
        <p:nvSpPr>
          <p:cNvPr id="70" name="iconfont-10670-5169314"/>
          <p:cNvSpPr/>
          <p:nvPr/>
        </p:nvSpPr>
        <p:spPr>
          <a:xfrm>
            <a:off x="9785753" y="1906931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ospital-computer_73932"/>
          <p:cNvSpPr/>
          <p:nvPr/>
        </p:nvSpPr>
        <p:spPr>
          <a:xfrm>
            <a:off x="257270" y="4887475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1127540" y="4121169"/>
            <a:ext cx="1573274" cy="24667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4" name="任意多边形: 形状 3"/>
          <p:cNvSpPr/>
          <p:nvPr/>
        </p:nvSpPr>
        <p:spPr>
          <a:xfrm>
            <a:off x="3830835" y="240117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541255" y="1539183"/>
            <a:ext cx="1661941" cy="28337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57552" y="227792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王圣书</a:t>
            </a:r>
          </a:p>
        </p:txBody>
      </p:sp>
      <p:sp>
        <p:nvSpPr>
          <p:cNvPr id="27" name="矩形 26"/>
          <p:cNvSpPr/>
          <p:nvPr/>
        </p:nvSpPr>
        <p:spPr>
          <a:xfrm>
            <a:off x="6898025" y="2782806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多维数据搜集与融合</a:t>
            </a:r>
          </a:p>
        </p:txBody>
      </p:sp>
      <p:sp>
        <p:nvSpPr>
          <p:cNvPr id="28" name="任意多边形: 形状 27"/>
          <p:cNvSpPr/>
          <p:nvPr/>
        </p:nvSpPr>
        <p:spPr>
          <a:xfrm>
            <a:off x="4071927" y="296588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98644" y="284263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沈子昂</a:t>
            </a:r>
          </a:p>
        </p:txBody>
      </p:sp>
      <p:sp>
        <p:nvSpPr>
          <p:cNvPr id="30" name="矩形 29"/>
          <p:cNvSpPr/>
          <p:nvPr/>
        </p:nvSpPr>
        <p:spPr>
          <a:xfrm>
            <a:off x="7278392" y="3371555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数据库搭建与优化</a:t>
            </a:r>
          </a:p>
        </p:txBody>
      </p:sp>
      <p:sp>
        <p:nvSpPr>
          <p:cNvPr id="31" name="任意多边形: 形状 30"/>
          <p:cNvSpPr/>
          <p:nvPr/>
        </p:nvSpPr>
        <p:spPr>
          <a:xfrm>
            <a:off x="4366228" y="3536336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92945" y="3413083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孙明乾</a:t>
            </a:r>
          </a:p>
        </p:txBody>
      </p:sp>
      <p:sp>
        <p:nvSpPr>
          <p:cNvPr id="33" name="矩形 32"/>
          <p:cNvSpPr/>
          <p:nvPr/>
        </p:nvSpPr>
        <p:spPr>
          <a:xfrm>
            <a:off x="7061930" y="3895491"/>
            <a:ext cx="272382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数据测试与异常数据剔除</a:t>
            </a:r>
          </a:p>
        </p:txBody>
      </p:sp>
      <p:sp>
        <p:nvSpPr>
          <p:cNvPr id="34" name="任意多边形: 形状 33"/>
          <p:cNvSpPr/>
          <p:nvPr/>
        </p:nvSpPr>
        <p:spPr>
          <a:xfrm>
            <a:off x="4554909" y="4087491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81626" y="3964238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王家齐</a:t>
            </a:r>
          </a:p>
        </p:txBody>
      </p:sp>
      <p:sp>
        <p:nvSpPr>
          <p:cNvPr id="37" name="矩形 36"/>
          <p:cNvSpPr/>
          <p:nvPr/>
        </p:nvSpPr>
        <p:spPr>
          <a:xfrm>
            <a:off x="7558218" y="4492810"/>
            <a:ext cx="249299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模拟量生成与数据扩充</a:t>
            </a:r>
          </a:p>
        </p:txBody>
      </p:sp>
      <p:sp>
        <p:nvSpPr>
          <p:cNvPr id="39" name="任意多边形: 形状 38"/>
          <p:cNvSpPr/>
          <p:nvPr/>
        </p:nvSpPr>
        <p:spPr>
          <a:xfrm>
            <a:off x="4940577" y="470526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67294" y="458201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孙文瀚</a:t>
            </a:r>
          </a:p>
        </p:txBody>
      </p:sp>
      <p:sp>
        <p:nvSpPr>
          <p:cNvPr id="43" name="矩形 42"/>
          <p:cNvSpPr/>
          <p:nvPr/>
        </p:nvSpPr>
        <p:spPr>
          <a:xfrm>
            <a:off x="5721302" y="1767421"/>
            <a:ext cx="293381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多模态模型搭建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算法集成</a:t>
            </a:r>
          </a:p>
        </p:txBody>
      </p:sp>
      <p:sp>
        <p:nvSpPr>
          <p:cNvPr id="44" name="任意多边形: 形状 43"/>
          <p:cNvSpPr/>
          <p:nvPr/>
        </p:nvSpPr>
        <p:spPr>
          <a:xfrm>
            <a:off x="3570108" y="1890674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96825" y="1767421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陈思成</a:t>
            </a:r>
          </a:p>
        </p:txBody>
      </p:sp>
      <p:sp>
        <p:nvSpPr>
          <p:cNvPr id="46" name="矩形 45"/>
          <p:cNvSpPr/>
          <p:nvPr/>
        </p:nvSpPr>
        <p:spPr>
          <a:xfrm>
            <a:off x="8494631" y="5071570"/>
            <a:ext cx="180049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数据采集与标注</a:t>
            </a:r>
          </a:p>
        </p:txBody>
      </p:sp>
      <p:sp>
        <p:nvSpPr>
          <p:cNvPr id="47" name="任意多边形: 形状 46"/>
          <p:cNvSpPr/>
          <p:nvPr/>
        </p:nvSpPr>
        <p:spPr>
          <a:xfrm>
            <a:off x="5132519" y="527104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59236" y="514779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周一博</a:t>
            </a:r>
          </a:p>
        </p:txBody>
      </p:sp>
      <p:sp>
        <p:nvSpPr>
          <p:cNvPr id="49" name="矩形 48"/>
          <p:cNvSpPr/>
          <p:nvPr/>
        </p:nvSpPr>
        <p:spPr>
          <a:xfrm>
            <a:off x="8327081" y="5674005"/>
            <a:ext cx="226215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数据可视化平台搭建</a:t>
            </a:r>
          </a:p>
        </p:txBody>
      </p:sp>
      <p:sp>
        <p:nvSpPr>
          <p:cNvPr id="50" name="任意多边形: 形状 49"/>
          <p:cNvSpPr/>
          <p:nvPr/>
        </p:nvSpPr>
        <p:spPr>
          <a:xfrm>
            <a:off x="5527354" y="588882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54071" y="576557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武钊航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-737943" y="393353"/>
            <a:ext cx="7757188" cy="1217089"/>
            <a:chOff x="-737943" y="393353"/>
            <a:chExt cx="7757188" cy="1217089"/>
          </a:xfrm>
        </p:grpSpPr>
        <p:sp>
          <p:nvSpPr>
            <p:cNvPr id="65" name="矩形 64"/>
            <p:cNvSpPr/>
            <p:nvPr/>
          </p:nvSpPr>
          <p:spPr>
            <a:xfrm>
              <a:off x="371972" y="1087222"/>
              <a:ext cx="22733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 </a:t>
              </a:r>
              <a:r>
                <a:rPr lang="zh-CN" altLang="en-US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zh-CN" sz="28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737943" y="3933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964060"/>
            <a:ext cx="4323106" cy="6511611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5" name="矩形 44"/>
          <p:cNvSpPr/>
          <p:nvPr/>
        </p:nvSpPr>
        <p:spPr>
          <a:xfrm>
            <a:off x="450660" y="2505775"/>
            <a:ext cx="798885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shiter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/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fallderection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·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GitCode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 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矩形 44"/>
          <p:cNvSpPr/>
          <p:nvPr/>
        </p:nvSpPr>
        <p:spPr>
          <a:xfrm>
            <a:off x="450726" y="3740964"/>
            <a:ext cx="755027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YOLOv8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深度详解！一文看懂，快速上手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矩形 44"/>
          <p:cNvSpPr/>
          <p:nvPr/>
        </p:nvSpPr>
        <p:spPr>
          <a:xfrm>
            <a:off x="450705" y="3099344"/>
            <a:ext cx="695083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https://github.com/KompressorSC/Falldetection</a:t>
            </a:r>
          </a:p>
        </p:txBody>
      </p:sp>
      <p:sp>
        <p:nvSpPr>
          <p:cNvPr id="9" name="矩形 44"/>
          <p:cNvSpPr/>
          <p:nvPr/>
        </p:nvSpPr>
        <p:spPr>
          <a:xfrm>
            <a:off x="450726" y="5110233"/>
            <a:ext cx="779581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深度强化学习落地方法论（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写在前面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10" name="矩形 44"/>
          <p:cNvSpPr/>
          <p:nvPr/>
        </p:nvSpPr>
        <p:spPr>
          <a:xfrm>
            <a:off x="450726" y="4425781"/>
            <a:ext cx="6471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目标检测算法综述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37415" y="3870126"/>
            <a:ext cx="1395280" cy="1395280"/>
            <a:chOff x="1677608" y="2996952"/>
            <a:chExt cx="1395643" cy="1395643"/>
          </a:xfrm>
        </p:grpSpPr>
        <p:sp>
          <p:nvSpPr>
            <p:cNvPr id="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65772" y="3904741"/>
            <a:ext cx="1395280" cy="1395280"/>
            <a:chOff x="1677608" y="2996952"/>
            <a:chExt cx="1395643" cy="1395643"/>
          </a:xfrm>
        </p:grpSpPr>
        <p:sp>
          <p:nvSpPr>
            <p:cNvPr id="1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668913" y="3904741"/>
            <a:ext cx="1395280" cy="1395280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75725" y="3870126"/>
            <a:ext cx="1395280" cy="1395280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23"/>
          <p:cNvSpPr txBox="1"/>
          <p:nvPr/>
        </p:nvSpPr>
        <p:spPr>
          <a:xfrm flipH="1">
            <a:off x="2920034" y="4183147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 flipH="1">
            <a:off x="4742953" y="4172599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 flipH="1">
            <a:off x="6449318" y="4219793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6"/>
          <p:cNvSpPr txBox="1"/>
          <p:nvPr/>
        </p:nvSpPr>
        <p:spPr>
          <a:xfrm flipH="1">
            <a:off x="8186841" y="4246886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41" y="345150"/>
            <a:ext cx="1063793" cy="106379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8" y="410618"/>
            <a:ext cx="1008747" cy="97095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36573" y="467198"/>
            <a:ext cx="7739940" cy="769441"/>
            <a:chOff x="1855568" y="206977"/>
            <a:chExt cx="7299753" cy="769441"/>
          </a:xfrm>
        </p:grpSpPr>
        <p:sp>
          <p:nvSpPr>
            <p:cNvPr id="32" name="矩形 31"/>
            <p:cNvSpPr/>
            <p:nvPr/>
          </p:nvSpPr>
          <p:spPr>
            <a:xfrm>
              <a:off x="2577299" y="435819"/>
              <a:ext cx="1742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zh-CN" sz="20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855568" y="206977"/>
              <a:ext cx="729975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101" y="345150"/>
            <a:ext cx="2423738" cy="1237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988" y="11398"/>
            <a:ext cx="1864370" cy="1697909"/>
          </a:xfrm>
          <a:prstGeom prst="rect">
            <a:avLst/>
          </a:prstGeom>
        </p:spPr>
      </p:pic>
      <p:grpSp>
        <p:nvGrpSpPr>
          <p:cNvPr id="3" name="组合 6">
            <a:extLst>
              <a:ext uri="{FF2B5EF4-FFF2-40B4-BE49-F238E27FC236}">
                <a16:creationId xmlns:a16="http://schemas.microsoft.com/office/drawing/2014/main" id="{7C642E1B-B935-96D8-4C08-43102C6F8CBB}"/>
              </a:ext>
            </a:extLst>
          </p:cNvPr>
          <p:cNvGrpSpPr/>
          <p:nvPr/>
        </p:nvGrpSpPr>
        <p:grpSpPr>
          <a:xfrm>
            <a:off x="4237415" y="1825629"/>
            <a:ext cx="1395280" cy="1395280"/>
            <a:chOff x="1677608" y="2996952"/>
            <a:chExt cx="1395643" cy="1395643"/>
          </a:xfrm>
        </p:grpSpPr>
        <p:sp>
          <p:nvSpPr>
            <p:cNvPr id="4" name="Oval 60">
              <a:extLst>
                <a:ext uri="{FF2B5EF4-FFF2-40B4-BE49-F238E27FC236}">
                  <a16:creationId xmlns:a16="http://schemas.microsoft.com/office/drawing/2014/main" id="{8A756AEF-2B3D-6133-5090-DF339D0F8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29">
              <a:extLst>
                <a:ext uri="{FF2B5EF4-FFF2-40B4-BE49-F238E27FC236}">
                  <a16:creationId xmlns:a16="http://schemas.microsoft.com/office/drawing/2014/main" id="{FB94CD48-D047-50D4-A3A4-CA24AD6FC6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9">
            <a:extLst>
              <a:ext uri="{FF2B5EF4-FFF2-40B4-BE49-F238E27FC236}">
                <a16:creationId xmlns:a16="http://schemas.microsoft.com/office/drawing/2014/main" id="{DF502533-1D97-07D3-E34E-8A5866AB5870}"/>
              </a:ext>
            </a:extLst>
          </p:cNvPr>
          <p:cNvGrpSpPr/>
          <p:nvPr/>
        </p:nvGrpSpPr>
        <p:grpSpPr>
          <a:xfrm>
            <a:off x="5965772" y="1860244"/>
            <a:ext cx="1395280" cy="1395280"/>
            <a:chOff x="1677608" y="2996952"/>
            <a:chExt cx="1395643" cy="1395643"/>
          </a:xfrm>
        </p:grpSpPr>
        <p:sp>
          <p:nvSpPr>
            <p:cNvPr id="27" name="Oval 60">
              <a:extLst>
                <a:ext uri="{FF2B5EF4-FFF2-40B4-BE49-F238E27FC236}">
                  <a16:creationId xmlns:a16="http://schemas.microsoft.com/office/drawing/2014/main" id="{F7592A78-B869-3A61-EAFA-6E547493B2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9">
              <a:extLst>
                <a:ext uri="{FF2B5EF4-FFF2-40B4-BE49-F238E27FC236}">
                  <a16:creationId xmlns:a16="http://schemas.microsoft.com/office/drawing/2014/main" id="{D942F336-E45C-DFD0-B1D5-988995F01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13">
            <a:extLst>
              <a:ext uri="{FF2B5EF4-FFF2-40B4-BE49-F238E27FC236}">
                <a16:creationId xmlns:a16="http://schemas.microsoft.com/office/drawing/2014/main" id="{FF32C457-3DEE-96A4-DB63-6A9BCA85A468}"/>
              </a:ext>
            </a:extLst>
          </p:cNvPr>
          <p:cNvGrpSpPr/>
          <p:nvPr/>
        </p:nvGrpSpPr>
        <p:grpSpPr>
          <a:xfrm>
            <a:off x="7668913" y="1860244"/>
            <a:ext cx="1395280" cy="1395280"/>
            <a:chOff x="1677608" y="2996952"/>
            <a:chExt cx="1395643" cy="1395643"/>
          </a:xfrm>
        </p:grpSpPr>
        <p:sp>
          <p:nvSpPr>
            <p:cNvPr id="35" name="Oval 60">
              <a:extLst>
                <a:ext uri="{FF2B5EF4-FFF2-40B4-BE49-F238E27FC236}">
                  <a16:creationId xmlns:a16="http://schemas.microsoft.com/office/drawing/2014/main" id="{5B0A9EAA-DF00-D4B2-9466-53D9C7FFC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29">
              <a:extLst>
                <a:ext uri="{FF2B5EF4-FFF2-40B4-BE49-F238E27FC236}">
                  <a16:creationId xmlns:a16="http://schemas.microsoft.com/office/drawing/2014/main" id="{D565E596-36D3-F683-F72B-7E251F091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16">
            <a:extLst>
              <a:ext uri="{FF2B5EF4-FFF2-40B4-BE49-F238E27FC236}">
                <a16:creationId xmlns:a16="http://schemas.microsoft.com/office/drawing/2014/main" id="{D6AAA829-D978-F898-A16C-DD72DBD8B234}"/>
              </a:ext>
            </a:extLst>
          </p:cNvPr>
          <p:cNvGrpSpPr/>
          <p:nvPr/>
        </p:nvGrpSpPr>
        <p:grpSpPr>
          <a:xfrm>
            <a:off x="2375725" y="1825629"/>
            <a:ext cx="1395280" cy="1395280"/>
            <a:chOff x="1677608" y="2996952"/>
            <a:chExt cx="1395643" cy="1395643"/>
          </a:xfrm>
        </p:grpSpPr>
        <p:sp>
          <p:nvSpPr>
            <p:cNvPr id="38" name="Oval 60">
              <a:extLst>
                <a:ext uri="{FF2B5EF4-FFF2-40B4-BE49-F238E27FC236}">
                  <a16:creationId xmlns:a16="http://schemas.microsoft.com/office/drawing/2014/main" id="{BF860F25-C030-65D6-62B9-567A0006EE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9">
              <a:extLst>
                <a:ext uri="{FF2B5EF4-FFF2-40B4-BE49-F238E27FC236}">
                  <a16:creationId xmlns:a16="http://schemas.microsoft.com/office/drawing/2014/main" id="{032B1D6C-9D9E-161A-029E-37E1240FA4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0F5BB3F5-14ED-2B4F-830E-B02F963DFFDE}"/>
              </a:ext>
            </a:extLst>
          </p:cNvPr>
          <p:cNvSpPr txBox="1"/>
          <p:nvPr/>
        </p:nvSpPr>
        <p:spPr>
          <a:xfrm flipH="1">
            <a:off x="2920034" y="2138650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衷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9E7C5616-1B17-E184-9DF3-E8C1BB15DA08}"/>
              </a:ext>
            </a:extLst>
          </p:cNvPr>
          <p:cNvSpPr txBox="1"/>
          <p:nvPr/>
        </p:nvSpPr>
        <p:spPr>
          <a:xfrm flipH="1">
            <a:off x="4742953" y="2128102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36280B4C-C3A5-A8A3-3348-8EB703A66AA6}"/>
              </a:ext>
            </a:extLst>
          </p:cNvPr>
          <p:cNvSpPr txBox="1"/>
          <p:nvPr/>
        </p:nvSpPr>
        <p:spPr>
          <a:xfrm flipH="1">
            <a:off x="6449318" y="2175296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727CA14E-0BF2-A5BB-066D-887438080A53}"/>
              </a:ext>
            </a:extLst>
          </p:cNvPr>
          <p:cNvSpPr txBox="1"/>
          <p:nvPr/>
        </p:nvSpPr>
        <p:spPr>
          <a:xfrm flipH="1">
            <a:off x="8186841" y="2202389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项目背景</a:t>
            </a: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8905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1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  <a:ln>
            <a:solidFill>
              <a:srgbClr val="1D5FF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98902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1798" y="1228935"/>
            <a:ext cx="1089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      </a:t>
            </a:r>
            <a:r>
              <a:rPr lang="zh-CN" altLang="zh-CN" sz="2400" dirty="0">
                <a:latin typeface="+mn-ea"/>
              </a:rPr>
              <a:t>本项目是一个基于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YOLOV8</a:t>
            </a:r>
            <a:r>
              <a:rPr lang="zh-CN" altLang="zh-CN" sz="2400" dirty="0">
                <a:latin typeface="+mn-ea"/>
              </a:rPr>
              <a:t>深度学习网络的检测</a:t>
            </a:r>
            <a:r>
              <a:rPr lang="zh-CN" altLang="zh-CN" sz="2400" b="1" dirty="0">
                <a:solidFill>
                  <a:srgbClr val="FF0000"/>
                </a:solidFill>
                <a:latin typeface="+mn-ea"/>
              </a:rPr>
              <a:t>人类跌倒</a:t>
            </a:r>
            <a:r>
              <a:rPr lang="zh-CN" altLang="zh-CN" sz="2400" dirty="0">
                <a:latin typeface="+mn-ea"/>
              </a:rPr>
              <a:t>的计算机视觉目标检测模型。项目的目标是通过改变数据集、数据增强、调整超参数和修改网络结构等方式，在一定时间内尽可能提升模型的</a:t>
            </a:r>
            <a:r>
              <a:rPr lang="zh-CN" altLang="en-US" sz="2400" dirty="0">
                <a:latin typeface="+mn-ea"/>
              </a:rPr>
              <a:t>性能</a:t>
            </a:r>
            <a:r>
              <a:rPr lang="zh-CN" altLang="zh-CN" sz="2400" dirty="0">
                <a:latin typeface="+mn-ea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3467" y="5193301"/>
            <a:ext cx="34832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目标检测：</a:t>
            </a:r>
            <a:r>
              <a:rPr lang="en-US" altLang="zh-CN" sz="2400" b="1" dirty="0">
                <a:latin typeface="+mn-ea"/>
              </a:rPr>
              <a:t>Multi-Task</a:t>
            </a:r>
          </a:p>
          <a:p>
            <a:r>
              <a:rPr lang="zh-CN" altLang="en-US" sz="1600" dirty="0"/>
              <a:t>找出图像或视频中人们感兴趣的物体，并同时检测出它们的位置和大小</a:t>
            </a:r>
            <a:endParaRPr lang="zh-CN" altLang="zh-CN" sz="1600" kern="100" dirty="0">
              <a:effectLst/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8839" y="5061145"/>
            <a:ext cx="348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Two-stage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以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Faster R-CNN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为代表，通过专门模块去生成候选框，再将图像提取特征，用分类器来进行预测，寻找前景以及调整边界框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95121" y="5165177"/>
            <a:ext cx="342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One-stage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+mn-ea"/>
              </a:rPr>
              <a:t>以</a:t>
            </a:r>
            <a:r>
              <a:rPr lang="en-US" altLang="zh-CN" kern="0" dirty="0">
                <a:latin typeface="+mn-ea"/>
              </a:rPr>
              <a:t>SSD</a:t>
            </a:r>
            <a:r>
              <a:rPr lang="zh-CN" altLang="en-US" kern="0" dirty="0">
                <a:latin typeface="+mn-ea"/>
              </a:rPr>
              <a:t>、</a:t>
            </a:r>
            <a:r>
              <a:rPr lang="en-US" altLang="zh-CN" kern="0" dirty="0">
                <a:latin typeface="+mn-ea"/>
              </a:rPr>
              <a:t>YOLO</a:t>
            </a:r>
            <a:r>
              <a:rPr lang="zh-CN" altLang="en-US" kern="0" dirty="0">
                <a:latin typeface="+mn-ea"/>
              </a:rPr>
              <a:t>为代表，直接基于</a:t>
            </a:r>
            <a:r>
              <a:rPr lang="en-US" altLang="zh-CN" kern="0" dirty="0">
                <a:latin typeface="+mn-ea"/>
              </a:rPr>
              <a:t>anchor</a:t>
            </a:r>
            <a:r>
              <a:rPr lang="zh-CN" altLang="en-US" kern="0" dirty="0">
                <a:latin typeface="+mn-ea"/>
              </a:rPr>
              <a:t>进行分类以及调整边界框，以精度为代价换来速度</a:t>
            </a:r>
            <a:endParaRPr lang="zh-CN" altLang="en-US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2798618"/>
            <a:ext cx="3154902" cy="238051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95958" y="2505309"/>
            <a:ext cx="7690338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根据算法的流程可以将目标检测算法分为两种流派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94" y="3476325"/>
            <a:ext cx="3717211" cy="1584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44" y="3439760"/>
            <a:ext cx="3696958" cy="16312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50241" y="3722610"/>
                <a:ext cx="9305212" cy="2581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统计性指标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+mn-ea"/>
                  </a:rPr>
                  <a:t>准确率</a:t>
                </a:r>
                <a:r>
                  <a:rPr lang="en-US" altLang="zh-CN" dirty="0">
                    <a:latin typeface="+mn-ea"/>
                  </a:rPr>
                  <a:t>Accuracy</a:t>
                </a:r>
                <a:r>
                  <a:rPr lang="zh-CN" altLang="en-US" dirty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+mn-ea"/>
                      </a:rPr>
                      <m:t>A</m:t>
                    </m:r>
                    <m:r>
                      <a:rPr lang="en-US" altLang="zh-CN" i="1" dirty="0">
                        <a:latin typeface="+mn-ea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+mn-ea"/>
                          </a:rPr>
                          <m:t>TP</m:t>
                        </m:r>
                        <m:r>
                          <a:rPr lang="en-US" altLang="zh-CN" i="1" dirty="0">
                            <a:latin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+mn-ea"/>
                          </a:rPr>
                          <m:t>𝑇𝑁</m:t>
                        </m:r>
                      </m:num>
                      <m:den>
                        <m:r>
                          <a:rPr lang="en-US" altLang="zh-CN" i="1" dirty="0">
                            <a:latin typeface="+mn-ea"/>
                          </a:rPr>
                          <m:t>𝑃</m:t>
                        </m:r>
                        <m:r>
                          <a:rPr lang="en-US" altLang="zh-CN" i="1" dirty="0">
                            <a:latin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+mn-ea"/>
                          </a:rPr>
                          <m:t>𝑁</m:t>
                        </m:r>
                      </m:den>
                    </m:f>
                    <m:r>
                      <a:rPr lang="zh-CN" altLang="en-US" i="1" dirty="0">
                        <a:latin typeface="+mn-ea"/>
                      </a:rPr>
                      <m:t>，</m:t>
                    </m:r>
                  </m:oMath>
                </a14:m>
                <a:r>
                  <a:rPr lang="zh-CN" altLang="en-US" dirty="0">
                    <a:latin typeface="+mn-ea"/>
                  </a:rPr>
                  <a:t>反映了分类器对整个样本的判定能力</a:t>
                </a:r>
                <a:endParaRPr lang="en-US" altLang="zh-CN" dirty="0">
                  <a:latin typeface="+mn-ea"/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精确度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Precision</a:t>
                </a:r>
                <a:r>
                  <a:rPr lang="zh-CN" altLang="en-US" dirty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+mn-ea"/>
                      </a:rPr>
                      <m:t>P</m:t>
                    </m:r>
                    <m:r>
                      <a:rPr lang="en-US" altLang="zh-CN" i="1" dirty="0">
                        <a:latin typeface="+mn-ea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+mn-ea"/>
                          </a:rPr>
                          <m:t>TP</m:t>
                        </m:r>
                      </m:num>
                      <m:den>
                        <m:r>
                          <a:rPr lang="en-US" altLang="zh-CN" i="1" dirty="0">
                            <a:latin typeface="+mn-ea"/>
                          </a:rPr>
                          <m:t>𝑇𝑃</m:t>
                        </m:r>
                        <m:r>
                          <a:rPr lang="en-US" altLang="zh-CN" i="1" dirty="0">
                            <a:latin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+mn-ea"/>
                          </a:rPr>
                          <m:t>𝑇𝑁</m:t>
                        </m:r>
                      </m:den>
                    </m:f>
                    <m:r>
                      <a:rPr lang="zh-CN" altLang="en-US" i="1" dirty="0">
                        <a:latin typeface="+mn-ea"/>
                      </a:rPr>
                      <m:t>，</m:t>
                    </m:r>
                  </m:oMath>
                </a14:m>
                <a:r>
                  <a:rPr lang="zh-CN" altLang="en-US" dirty="0">
                    <a:latin typeface="+mn-ea"/>
                  </a:rPr>
                  <a:t>反映了被判定为的正例中真正正例比重，与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误判</a:t>
                </a:r>
                <a:r>
                  <a:rPr lang="zh-CN" altLang="en-US" dirty="0">
                    <a:latin typeface="+mn-ea"/>
                  </a:rPr>
                  <a:t>有关</a:t>
                </a:r>
                <a:endParaRPr lang="en-US" altLang="zh-CN" dirty="0">
                  <a:latin typeface="+mn-ea"/>
                </a:endParaRPr>
              </a:p>
              <a:p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召回率</a:t>
                </a: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Recall</a:t>
                </a:r>
                <a:r>
                  <a:rPr lang="zh-CN" altLang="en-US" dirty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+mn-ea"/>
                      </a:rPr>
                      <m:t>R</m:t>
                    </m:r>
                    <m:r>
                      <a:rPr lang="en-US" altLang="zh-CN" i="1" dirty="0">
                        <a:latin typeface="+mn-ea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+mn-ea"/>
                          </a:rPr>
                          <m:t>T</m:t>
                        </m:r>
                        <m:r>
                          <a:rPr lang="en-US" altLang="zh-CN" i="1" dirty="0">
                            <a:latin typeface="+mn-ea"/>
                          </a:rPr>
                          <m:t>𝑃</m:t>
                        </m:r>
                      </m:num>
                      <m:den>
                        <m:r>
                          <a:rPr lang="en-US" altLang="zh-CN" i="1" dirty="0">
                            <a:latin typeface="+mn-ea"/>
                          </a:rPr>
                          <m:t>𝑇𝑃</m:t>
                        </m:r>
                        <m:r>
                          <a:rPr lang="en-US" altLang="zh-CN" i="1" dirty="0">
                            <a:latin typeface="+mn-ea"/>
                          </a:rPr>
                          <m:t>+</m:t>
                        </m:r>
                        <m:r>
                          <a:rPr lang="en-US" altLang="zh-CN" i="1" dirty="0">
                            <a:latin typeface="+mn-ea"/>
                          </a:rPr>
                          <m:t>𝐹𝑁</m:t>
                        </m:r>
                      </m:den>
                    </m:f>
                    <m:r>
                      <a:rPr lang="zh-CN" altLang="en-US" i="1" dirty="0">
                        <a:latin typeface="+mn-ea"/>
                      </a:rPr>
                      <m:t>，</m:t>
                    </m:r>
                  </m:oMath>
                </a14:m>
                <a:r>
                  <a:rPr lang="zh-CN" altLang="en-US" dirty="0">
                    <a:latin typeface="+mn-ea"/>
                  </a:rPr>
                  <a:t>反映了被判定为的正例占总的正例的比重，与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</a:rPr>
                  <a:t>漏判</a:t>
                </a:r>
                <a:r>
                  <a:rPr lang="zh-CN" altLang="en-US" dirty="0">
                    <a:latin typeface="+mn-ea"/>
                  </a:rPr>
                  <a:t>有关</a:t>
                </a:r>
                <a:endParaRPr lang="en-US" altLang="zh-CN" dirty="0">
                  <a:latin typeface="+mn-ea"/>
                </a:endParaRPr>
              </a:p>
              <a:p>
                <a:endParaRPr lang="en-US" altLang="zh-CN" dirty="0"/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1" y="3722610"/>
                <a:ext cx="9305212" cy="2581669"/>
              </a:xfrm>
              <a:prstGeom prst="rect">
                <a:avLst/>
              </a:prstGeom>
              <a:blipFill>
                <a:blip r:embed="rId2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3029379" y="1046305"/>
            <a:ext cx="83858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样本分类                                                       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总共有 </a:t>
            </a:r>
            <a:r>
              <a:rPr lang="en-US" altLang="zh-CN" dirty="0">
                <a:latin typeface="+mn-ea"/>
              </a:rPr>
              <a:t>P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的样本（正例），总共有 </a:t>
            </a:r>
            <a:r>
              <a:rPr lang="en-US" altLang="zh-CN" dirty="0">
                <a:latin typeface="+mn-ea"/>
              </a:rPr>
              <a:t>N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0 </a:t>
            </a:r>
            <a:r>
              <a:rPr lang="zh-CN" altLang="en-US" dirty="0">
                <a:latin typeface="+mn-ea"/>
              </a:rPr>
              <a:t>的样本（负例）。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有 </a:t>
            </a:r>
            <a:r>
              <a:rPr lang="en-US" altLang="zh-CN" dirty="0">
                <a:latin typeface="+mn-ea"/>
              </a:rPr>
              <a:t>TP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的样本被系统正确判定为类别 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FN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的样本被系统误判定为类别 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，显然有 </a:t>
            </a:r>
            <a:r>
              <a:rPr lang="en-US" altLang="zh-CN" dirty="0">
                <a:latin typeface="+mn-ea"/>
              </a:rPr>
              <a:t>P=TP+FN</a:t>
            </a:r>
            <a:r>
              <a:rPr lang="zh-CN" altLang="en-US" dirty="0">
                <a:latin typeface="+mn-ea"/>
              </a:rPr>
              <a:t>；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有 </a:t>
            </a:r>
            <a:r>
              <a:rPr lang="en-US" altLang="zh-CN" dirty="0">
                <a:latin typeface="+mn-ea"/>
              </a:rPr>
              <a:t>FP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0 </a:t>
            </a:r>
            <a:r>
              <a:rPr lang="zh-CN" altLang="en-US" dirty="0">
                <a:latin typeface="+mn-ea"/>
              </a:rPr>
              <a:t>的样本被系统误判断定为类别 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TN </a:t>
            </a:r>
            <a:r>
              <a:rPr lang="zh-CN" altLang="en-US" dirty="0">
                <a:latin typeface="+mn-ea"/>
              </a:rPr>
              <a:t>个类别为 </a:t>
            </a:r>
            <a:r>
              <a:rPr lang="en-US" altLang="zh-CN" dirty="0">
                <a:latin typeface="+mn-ea"/>
              </a:rPr>
              <a:t>0 </a:t>
            </a:r>
            <a:r>
              <a:rPr lang="zh-CN" altLang="en-US" dirty="0">
                <a:latin typeface="+mn-ea"/>
              </a:rPr>
              <a:t>的样本被系统正确判为类别 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，显然有 </a:t>
            </a:r>
            <a:r>
              <a:rPr lang="en-US" altLang="zh-CN" dirty="0">
                <a:latin typeface="+mn-ea"/>
              </a:rPr>
              <a:t>N=FP+TN</a:t>
            </a:r>
            <a:r>
              <a:rPr lang="zh-CN" altLang="en-US" dirty="0">
                <a:latin typeface="+mn-ea"/>
              </a:rPr>
              <a:t>；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449370" y="1252422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0241" y="1288102"/>
            <a:ext cx="2504547" cy="1807277"/>
            <a:chOff x="359229" y="110274"/>
            <a:chExt cx="2504547" cy="1807277"/>
          </a:xfrm>
        </p:grpSpPr>
        <p:sp>
          <p:nvSpPr>
            <p:cNvPr id="20" name="矩形 19"/>
            <p:cNvSpPr/>
            <p:nvPr/>
          </p:nvSpPr>
          <p:spPr>
            <a:xfrm>
              <a:off x="1501140" y="554915"/>
              <a:ext cx="681318" cy="681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TP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01140" y="1236233"/>
              <a:ext cx="681318" cy="6813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82458" y="554915"/>
              <a:ext cx="681318" cy="68131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182458" y="1236233"/>
              <a:ext cx="681318" cy="68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01140" y="110274"/>
              <a:ext cx="136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正例    负例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3529" y="710908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检测到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9229" y="1392226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未检测到</a:t>
              </a:r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6434034" y="3396503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1"/>
          <a:stretch>
            <a:fillRect/>
          </a:stretch>
        </p:blipFill>
        <p:spPr>
          <a:xfrm>
            <a:off x="9711448" y="3429000"/>
            <a:ext cx="2130517" cy="2676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                     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曲线（</a:t>
                </a:r>
                <a:r>
                  <a:rPr lang="en-US" altLang="zh-CN" dirty="0">
                    <a:latin typeface="+mn-ea"/>
                    <a:cs typeface="Times New Roman" panose="02020603050405020304" pitchFamily="18" charset="0"/>
                  </a:rPr>
                  <a:t>Precision Recall Curve</a:t>
                </a:r>
                <a:r>
                  <a:rPr lang="zh-CN" altLang="en-US" dirty="0">
                    <a:latin typeface="+mn-ea"/>
                  </a:rPr>
                  <a:t>），即横轴为 </a:t>
                </a:r>
                <a:r>
                  <a:rPr lang="en-US" altLang="zh-CN" dirty="0">
                    <a:latin typeface="+mn-ea"/>
                  </a:rPr>
                  <a:t>Recall</a:t>
                </a:r>
                <a:r>
                  <a:rPr lang="zh-CN" altLang="en-US" dirty="0">
                    <a:latin typeface="+mn-ea"/>
                  </a:rPr>
                  <a:t>，竖轴为 </a:t>
                </a:r>
                <a:r>
                  <a:rPr lang="en-US" altLang="zh-CN" dirty="0">
                    <a:latin typeface="+mn-ea"/>
                  </a:rPr>
                  <a:t>Precision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AP </a:t>
                </a:r>
                <a:r>
                  <a:rPr lang="zh-CN" altLang="en-US" dirty="0">
                    <a:latin typeface="+mn-ea"/>
                  </a:rPr>
                  <a:t>表示的是检测器在各个 </a:t>
                </a:r>
                <a:r>
                  <a:rPr lang="en-US" altLang="zh-CN" dirty="0">
                    <a:latin typeface="+mn-ea"/>
                  </a:rPr>
                  <a:t>Recall </a:t>
                </a:r>
                <a:r>
                  <a:rPr lang="zh-CN" altLang="en-US" dirty="0">
                    <a:latin typeface="+mn-ea"/>
                  </a:rPr>
                  <a:t>情况下的平均值，对应的就是 </a:t>
                </a: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曲线下的面积（</a:t>
                </a:r>
                <a:r>
                  <a:rPr lang="en-US" altLang="zh-CN" dirty="0">
                    <a:latin typeface="+mn-ea"/>
                  </a:rPr>
                  <a:t>AUC</a:t>
                </a:r>
                <a:r>
                  <a:rPr lang="zh-CN" altLang="en-US" dirty="0">
                    <a:latin typeface="+mn-ea"/>
                  </a:rPr>
                  <a:t>， </a:t>
                </a:r>
                <a:r>
                  <a:rPr lang="en-US" altLang="zh-CN" dirty="0">
                    <a:latin typeface="+mn-ea"/>
                  </a:rPr>
                  <a:t>Area Under Curve</a:t>
                </a:r>
                <a:r>
                  <a:rPr lang="zh-CN" altLang="en-US" dirty="0">
                    <a:latin typeface="+mn-ea"/>
                  </a:rPr>
                  <a:t>），从离散的角度来说 </a:t>
                </a:r>
                <a:r>
                  <a:rPr lang="en-US" altLang="zh-CN" dirty="0">
                    <a:latin typeface="+mn-ea"/>
                  </a:rPr>
                  <a:t>AP </a:t>
                </a:r>
                <a:r>
                  <a:rPr lang="zh-CN" altLang="en-US" dirty="0">
                    <a:latin typeface="+mn-ea"/>
                  </a:rPr>
                  <a:t>可以表达如下式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+mn-ea"/>
                        <a:cs typeface="Cambria Math" panose="02040503050406030204" pitchFamily="18" charset="0"/>
                      </a:rPr>
                      <m:t>𝐴𝑃</m:t>
                    </m:r>
                    <m:r>
                      <a:rPr lang="en-US" altLang="zh-CN" b="0" i="1" smtClean="0">
                        <a:latin typeface="+mn-ea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+mn-ea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+mn-ea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+mn-ea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+mn-ea"/>
                                    <a:cs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+mn-ea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+mn-ea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+mn-ea"/>
                                <a:cs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b="0" i="1" smtClean="0">
                                <a:latin typeface="+mn-ea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err="1">
                    <a:latin typeface="+mn-ea"/>
                  </a:rPr>
                  <a:t>mAP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是从类别的维度对 </a:t>
                </a:r>
                <a:r>
                  <a:rPr lang="en-US" altLang="zh-CN" dirty="0">
                    <a:latin typeface="+mn-ea"/>
                  </a:rPr>
                  <a:t>AP </a:t>
                </a:r>
                <a:r>
                  <a:rPr lang="zh-CN" altLang="en-US" dirty="0">
                    <a:latin typeface="+mn-ea"/>
                  </a:rPr>
                  <a:t>进行平均，因此可以评价多分类器的性能</a:t>
                </a:r>
                <a:r>
                  <a:rPr lang="en-US" altLang="zh-CN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+mn-ea"/>
                        <a:cs typeface="Cambria Math" panose="02040503050406030204" pitchFamily="18" charset="0"/>
                      </a:rPr>
                      <m:t>m</m:t>
                    </m:r>
                    <m:r>
                      <a:rPr lang="en-US" altLang="zh-CN" i="1">
                        <a:latin typeface="+mn-ea"/>
                        <a:cs typeface="Cambria Math" panose="02040503050406030204" pitchFamily="18" charset="0"/>
                      </a:rPr>
                      <m:t>𝐴𝑃</m:t>
                    </m:r>
                    <m:r>
                      <a:rPr lang="en-US" altLang="zh-CN" i="1">
                        <a:latin typeface="+mn-ea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+mn-ea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+mn-ea"/>
                            <a:cs typeface="Cambria Math" panose="02040503050406030204" pitchFamily="18" charset="0"/>
                          </a:rPr>
                          <m:t>𝐴𝑃</m:t>
                        </m:r>
                      </m:num>
                      <m:den>
                        <m:r>
                          <a:rPr lang="en-US" altLang="zh-CN" b="0" i="1" smtClean="0">
                            <a:latin typeface="+mn-ea"/>
                            <a:cs typeface="Cambria Math" panose="02040503050406030204" pitchFamily="18" charset="0"/>
                          </a:rPr>
                          <m:t>𝑐𝑙𝑎𝑠𝑠</m:t>
                        </m:r>
                      </m:den>
                    </m:f>
                  </m:oMath>
                </a14:m>
                <a:endParaRPr lang="en-US" altLang="zh-CN" dirty="0">
                  <a:latin typeface="+mn-ea"/>
                </a:endParaRPr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blipFill>
                <a:blip r:embed="rId3"/>
                <a:stretch>
                  <a:fillRect l="-1048" r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6349999" y="1308108"/>
            <a:ext cx="2713251" cy="25923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7"/>
          <a:stretch>
            <a:fillRect/>
          </a:stretch>
        </p:blipFill>
        <p:spPr>
          <a:xfrm>
            <a:off x="229947" y="1233770"/>
            <a:ext cx="2191519" cy="18579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0180" y="3496358"/>
            <a:ext cx="7728488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 50 &amp; mAP 50-95</a:t>
            </a:r>
          </a:p>
          <a:p>
            <a:pPr>
              <a:lnSpc>
                <a:spcPct val="200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50-95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U取从50%到95%，步长为5%，然后算在在这些I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U下的AP的均值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4993374" y="3844956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19465" y="3496310"/>
            <a:ext cx="3012440" cy="30035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14324" y="5582277"/>
                <a:ext cx="1892300" cy="79248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324" y="5582277"/>
                <a:ext cx="1892300" cy="792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项目介绍</a:t>
            </a: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2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694690" y="4218117"/>
            <a:ext cx="18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峰平谷购售电价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3" name="组合 63"/>
          <p:cNvGrpSpPr/>
          <p:nvPr/>
        </p:nvGrpSpPr>
        <p:grpSpPr>
          <a:xfrm>
            <a:off x="337028" y="455224"/>
            <a:ext cx="5679636" cy="863354"/>
            <a:chOff x="337028" y="455224"/>
            <a:chExt cx="5679636" cy="863354"/>
          </a:xfrm>
        </p:grpSpPr>
        <p:sp>
          <p:nvSpPr>
            <p:cNvPr id="4" name="矩形 64"/>
            <p:cNvSpPr/>
            <p:nvPr/>
          </p:nvSpPr>
          <p:spPr>
            <a:xfrm>
              <a:off x="479373" y="795358"/>
              <a:ext cx="3855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 YOLOV8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65"/>
            <p:cNvGrpSpPr/>
            <p:nvPr/>
          </p:nvGrpSpPr>
          <p:grpSpPr>
            <a:xfrm>
              <a:off x="337028" y="455224"/>
              <a:ext cx="5679636" cy="381992"/>
              <a:chOff x="2577299" y="435819"/>
              <a:chExt cx="5679636" cy="381992"/>
            </a:xfrm>
          </p:grpSpPr>
          <p:sp>
            <p:nvSpPr>
              <p:cNvPr id="6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7"/>
              <p:cNvSpPr/>
              <p:nvPr/>
            </p:nvSpPr>
            <p:spPr>
              <a:xfrm>
                <a:off x="3695750" y="44847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3462"/>
            <a:ext cx="4972052" cy="5203390"/>
          </a:xfrm>
          <a:prstGeom prst="rect">
            <a:avLst/>
          </a:prstGeom>
        </p:spPr>
      </p:pic>
      <p:sp>
        <p:nvSpPr>
          <p:cNvPr id="11" name="文本框 23"/>
          <p:cNvSpPr txBox="1"/>
          <p:nvPr/>
        </p:nvSpPr>
        <p:spPr>
          <a:xfrm>
            <a:off x="648392" y="1461386"/>
            <a:ext cx="5447608" cy="454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AutoDL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云服务器部署实例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RTX 3090(24GB) * 1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15 vCPU Intel(R) Xeon(R) Platinum 8358P CPU @ 2.60GHz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80GB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1.11.0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 3.8(ubuntu20.04)</a:t>
            </a: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11.3</a:t>
            </a:r>
          </a:p>
          <a:p>
            <a:pPr>
              <a:lnSpc>
                <a:spcPct val="130000"/>
              </a:lnSpc>
            </a:pP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收集渠道：各大图片网站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Stable Diffusion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92(v1); 2870(v2); 3611(v3)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标注工具：</a:t>
            </a: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YoloLabel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1.2.1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59063" y="3592773"/>
            <a:ext cx="124615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1" y="1629308"/>
            <a:ext cx="8006087" cy="4712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391520" y="2900040"/>
              <a:ext cx="289440" cy="108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1391520" y="2900040"/>
                <a:ext cx="289440" cy="1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878520" y="2884920"/>
              <a:ext cx="507960" cy="612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7"/>
            </p:blipFill>
            <p:spPr>
              <a:xfrm>
                <a:off x="878520" y="2884920"/>
                <a:ext cx="50796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893640" y="3194880"/>
              <a:ext cx="612360" cy="3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9"/>
            </p:blipFill>
            <p:spPr>
              <a:xfrm>
                <a:off x="893640" y="3194880"/>
                <a:ext cx="612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883560" y="5226360"/>
              <a:ext cx="634680" cy="111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1"/>
            </p:blipFill>
            <p:spPr>
              <a:xfrm>
                <a:off x="883560" y="5226360"/>
                <a:ext cx="634680" cy="11160"/>
              </a:xfrm>
              <a:prstGeom prst="rect"/>
            </p:spPr>
          </p:pic>
        </mc:Fallback>
      </mc:AlternateContent>
      <p:grpSp>
        <p:nvGrpSpPr>
          <p:cNvPr id="32" name="Group 31"/>
          <p:cNvGrpSpPr/>
          <p:nvPr/>
        </p:nvGrpSpPr>
        <p:grpSpPr>
          <a:xfrm>
            <a:off x="924240" y="6360000"/>
            <a:ext cx="608760" cy="25920"/>
            <a:chOff x="924240" y="6360000"/>
            <a:chExt cx="60876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/>
                <p14:cNvContentPartPr/>
                <p14:nvPr/>
              </p14:nvContentPartPr>
              <p14:xfrm>
                <a:off x="924240" y="6360000"/>
                <a:ext cx="360" cy="36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13"/>
              </p:blipFill>
              <p:spPr>
                <a:xfrm>
                  <a:off x="924240" y="636000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/>
                <p14:cNvContentPartPr/>
                <p14:nvPr/>
              </p14:nvContentPartPr>
              <p14:xfrm>
                <a:off x="924240" y="6360000"/>
                <a:ext cx="608760" cy="2592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15"/>
              </p:blipFill>
              <p:spPr>
                <a:xfrm>
                  <a:off x="924240" y="6360000"/>
                  <a:ext cx="608760" cy="25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/>
              <p14:cNvContentPartPr/>
              <p14:nvPr/>
            </p14:nvContentPartPr>
            <p14:xfrm>
              <a:off x="3707867" y="2658013"/>
              <a:ext cx="360" cy="36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13"/>
            </p:blipFill>
            <p:spPr>
              <a:xfrm>
                <a:off x="3707867" y="2658013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/>
              <p14:cNvContentPartPr/>
              <p14:nvPr/>
            </p14:nvContentPartPr>
            <p14:xfrm>
              <a:off x="9889067" y="2471533"/>
              <a:ext cx="36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13"/>
            </p:blipFill>
            <p:spPr>
              <a:xfrm>
                <a:off x="9889067" y="2471533"/>
                <a:ext cx="360" cy="360"/>
              </a:xfrm>
              <a:prstGeom prst="rect"/>
            </p:spPr>
          </p:pic>
        </mc:Fallback>
      </mc:AlternateContent>
      <p:pic>
        <p:nvPicPr>
          <p:cNvPr id="46" name="Picture 45" descr="A screenshot of a computer program&#10;&#10;Description automatically generated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1" y="1482596"/>
            <a:ext cx="8006087" cy="5159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liY2I3YWViZTc4NTM5NDUyYmQyOTIxOTNlZWFkM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728;#374851;#80504;#791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111d55-ab22-4307-b7ca-085e47b452c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58F56D740C7143B773FA6C5B6F9699" ma:contentTypeVersion="16" ma:contentTypeDescription="Create a new document." ma:contentTypeScope="" ma:versionID="6ea17d3295c2fafef0385f84c3b59f57">
  <xsd:schema xmlns:xsd="http://www.w3.org/2001/XMLSchema" xmlns:xs="http://www.w3.org/2001/XMLSchema" xmlns:p="http://schemas.microsoft.com/office/2006/metadata/properties" xmlns:ns3="53111d55-ab22-4307-b7ca-085e47b452c4" xmlns:ns4="74b49fe5-56c1-4e7b-96e7-1f926d29e8f5" targetNamespace="http://schemas.microsoft.com/office/2006/metadata/properties" ma:root="true" ma:fieldsID="f76f93e674c16b259ae249e06c670e84" ns3:_="" ns4:_="">
    <xsd:import namespace="53111d55-ab22-4307-b7ca-085e47b452c4"/>
    <xsd:import namespace="74b49fe5-56c1-4e7b-96e7-1f926d29e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111d55-ab22-4307-b7ca-085e47b45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9fe5-56c1-4e7b-96e7-1f926d29e8f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CC61B8-2DD1-4410-8126-44E8A3ADD974}">
  <ds:schemaRefs/>
</ds:datastoreItem>
</file>

<file path=customXml/itemProps2.xml><?xml version="1.0" encoding="utf-8"?>
<ds:datastoreItem xmlns:ds="http://schemas.openxmlformats.org/officeDocument/2006/customXml" ds:itemID="{1D5E4FD1-AFD4-414F-AE25-5C4D1C810A4D}">
  <ds:schemaRefs/>
</ds:datastoreItem>
</file>

<file path=customXml/itemProps3.xml><?xml version="1.0" encoding="utf-8"?>
<ds:datastoreItem xmlns:ds="http://schemas.openxmlformats.org/officeDocument/2006/customXml" ds:itemID="{9C82F6D4-352D-4A20-85B9-19D70C3815B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2438</Words>
  <Application>Microsoft Office PowerPoint</Application>
  <PresentationFormat>Widescreen</PresentationFormat>
  <Paragraphs>275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-apple-system</vt:lpstr>
      <vt:lpstr>等线</vt:lpstr>
      <vt:lpstr>Helvetica Neue</vt:lpstr>
      <vt:lpstr>微软雅黑</vt:lpstr>
      <vt:lpstr>PingFang SC</vt:lpstr>
      <vt:lpstr>黑体</vt:lpstr>
      <vt:lpstr>华文中宋</vt:lpstr>
      <vt:lpstr>Arial</vt:lpstr>
      <vt:lpstr>Arial Black</vt:lpstr>
      <vt:lpstr>Cambria Math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 Haoxuan</dc:creator>
  <cp:lastModifiedBy>Christina Wang 王 晓阳</cp:lastModifiedBy>
  <cp:revision>138</cp:revision>
  <dcterms:created xsi:type="dcterms:W3CDTF">2022-07-21T01:56:00Z</dcterms:created>
  <dcterms:modified xsi:type="dcterms:W3CDTF">2023-07-13T02:49:54Z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2023-07-12T02:17:35Z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47d25b42-b7e9-41e5-b5f1-41fa03d9ee2c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Office 主题​​:12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Office 主题​​:11</vt:lpwstr>
  </property>
  <property fmtid="{D5CDD505-2E9C-101B-9397-08002B2CF9AE}" pid="12" name="ClassificationContentMarkingHeaderText">
    <vt:lpwstr>Micron Confidential</vt:lpwstr>
  </property>
  <property fmtid="{D5CDD505-2E9C-101B-9397-08002B2CF9AE}" pid="13" name="ContentTypeId">
    <vt:lpwstr>0x010100CF58F56D740C7143B773FA6C5B6F9699</vt:lpwstr>
  </property>
  <property fmtid="{D5CDD505-2E9C-101B-9397-08002B2CF9AE}" pid="14" name="ICV">
    <vt:lpwstr>480D5667786C41ADBDA9FBD805F40ABD_13</vt:lpwstr>
  </property>
  <property fmtid="{D5CDD505-2E9C-101B-9397-08002B2CF9AE}" pid="15" name="KSOProductBuildVer">
    <vt:lpwstr>2052-12.1.0.15066</vt:lpwstr>
  </property>
</Properties>
</file>